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7" r:id="rId5"/>
    <p:sldId id="259"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3"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4D12"/>
    <a:srgbClr val="CB1805"/>
    <a:srgbClr val="239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4" autoAdjust="0"/>
    <p:restoredTop sz="94660"/>
  </p:normalViewPr>
  <p:slideViewPr>
    <p:cSldViewPr snapToGrid="0" showGuides="1">
      <p:cViewPr varScale="1">
        <p:scale>
          <a:sx n="116" d="100"/>
          <a:sy n="116" d="100"/>
        </p:scale>
        <p:origin x="378" y="108"/>
      </p:cViewPr>
      <p:guideLst>
        <p:guide orient="horz" pos="2160"/>
        <p:guide pos="3840"/>
      </p:guideLst>
    </p:cSldViewPr>
  </p:slideViewPr>
  <p:notesTextViewPr>
    <p:cViewPr>
      <p:scale>
        <a:sx n="1" d="1"/>
        <a:sy n="1" d="1"/>
      </p:scale>
      <p:origin x="0" y="0"/>
    </p:cViewPr>
  </p:notesTextViewPr>
  <p:sorterViewPr>
    <p:cViewPr>
      <p:scale>
        <a:sx n="100" d="100"/>
        <a:sy n="100" d="100"/>
      </p:scale>
      <p:origin x="0" y="-34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03/06/2015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83000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03/06/2015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44447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03/06/2015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65314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03/06/2015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161933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915F05-3FEE-4A54-B1B8-96DAC24A572D}" type="datetimeFigureOut">
              <a:rPr lang="en-GB" smtClean="0"/>
              <a:t>03/06/2015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71961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915F05-3FEE-4A54-B1B8-96DAC24A572D}" type="datetimeFigureOut">
              <a:rPr lang="en-GB" smtClean="0"/>
              <a:t>03/06/2015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1720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915F05-3FEE-4A54-B1B8-96DAC24A572D}" type="datetimeFigureOut">
              <a:rPr lang="en-GB" smtClean="0"/>
              <a:t>03/06/2015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81384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915F05-3FEE-4A54-B1B8-96DAC24A572D}" type="datetimeFigureOut">
              <a:rPr lang="en-GB" smtClean="0"/>
              <a:t>03/06/2015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333137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15F05-3FEE-4A54-B1B8-96DAC24A572D}" type="datetimeFigureOut">
              <a:rPr lang="en-GB" smtClean="0"/>
              <a:t>03/06/2015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401087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15F05-3FEE-4A54-B1B8-96DAC24A572D}" type="datetimeFigureOut">
              <a:rPr lang="en-GB" smtClean="0"/>
              <a:t>03/06/2015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60849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15F05-3FEE-4A54-B1B8-96DAC24A572D}" type="datetimeFigureOut">
              <a:rPr lang="en-GB" smtClean="0"/>
              <a:t>03/06/2015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49893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15F05-3FEE-4A54-B1B8-96DAC24A572D}" type="datetimeFigureOut">
              <a:rPr lang="en-GB" smtClean="0"/>
              <a:t>03/06/2015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97841-7B3B-42AE-BC4D-C931093C6FD3}" type="slidenum">
              <a:rPr lang="en-GB" smtClean="0"/>
              <a:t>‹#›</a:t>
            </a:fld>
            <a:endParaRPr lang="en-GB"/>
          </a:p>
        </p:txBody>
      </p:sp>
    </p:spTree>
    <p:extLst>
      <p:ext uri="{BB962C8B-B14F-4D97-AF65-F5344CB8AC3E}">
        <p14:creationId xmlns:p14="http://schemas.microsoft.com/office/powerpoint/2010/main" val="187439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67644" y="254524"/>
            <a:ext cx="11472421" cy="1027521"/>
          </a:xfrm>
          <a:prstGeom prst="rect">
            <a:avLst/>
          </a:prstGeom>
          <a:blipFill>
            <a:blip r:embed="rId3"/>
            <a:tile tx="0" ty="0" sx="100000" sy="100000" flip="none" algn="tl"/>
          </a:blipFill>
        </p:spPr>
        <p:txBody>
          <a:bodyPr wrap="square" rtlCol="0">
            <a:spAutoFit/>
          </a:bodyPr>
          <a:lstStyle/>
          <a:p>
            <a:pPr algn="ctr"/>
            <a:r>
              <a:rPr lang="en-GB" sz="3600" b="1" dirty="0" smtClean="0">
                <a:ln>
                  <a:solidFill>
                    <a:schemeClr val="tx1"/>
                  </a:solidFill>
                </a:ln>
                <a:solidFill>
                  <a:srgbClr val="AE4D12"/>
                </a:solidFill>
                <a:effectLst>
                  <a:glow rad="63500">
                    <a:srgbClr val="FFC000"/>
                  </a:glow>
                </a:effectLst>
                <a:latin typeface="Baskerville Old Face" panose="02020602080505020303" pitchFamily="18" charset="0"/>
              </a:rPr>
              <a:t>The People, the Book and the Platform</a:t>
            </a:r>
          </a:p>
          <a:p>
            <a:pPr algn="ctr"/>
            <a:r>
              <a:rPr lang="en-GB" sz="2400" b="1" dirty="0" smtClean="0">
                <a:ln>
                  <a:solidFill>
                    <a:schemeClr val="tx1"/>
                  </a:solidFill>
                </a:ln>
                <a:solidFill>
                  <a:srgbClr val="AE4D12"/>
                </a:solidFill>
                <a:effectLst>
                  <a:glow rad="63500">
                    <a:srgbClr val="FFC000"/>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rgbClr val="FFC000"/>
                </a:glow>
              </a:effectLst>
              <a:latin typeface="Baskerville Old Face" panose="02020602080505020303" pitchFamily="18" charset="0"/>
            </a:endParaRPr>
          </a:p>
        </p:txBody>
      </p:sp>
    </p:spTree>
    <p:extLst>
      <p:ext uri="{BB962C8B-B14F-4D97-AF65-F5344CB8AC3E}">
        <p14:creationId xmlns:p14="http://schemas.microsoft.com/office/powerpoint/2010/main" val="4189193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954107"/>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3200" b="1" dirty="0" smtClean="0">
                <a:ln>
                  <a:solidFill>
                    <a:schemeClr val="tx1"/>
                  </a:solidFill>
                </a:ln>
                <a:solidFill>
                  <a:srgbClr val="FFC000"/>
                </a:solidFill>
                <a:effectLst>
                  <a:glow rad="63500">
                    <a:srgbClr val="002060"/>
                  </a:glow>
                </a:effectLst>
              </a:rPr>
              <a:t>True growth comes from teaching and applying the Word (v.7-8)</a:t>
            </a:r>
            <a:endParaRPr lang="en-GB" sz="3200" b="1" dirty="0" smtClean="0">
              <a:ln>
                <a:solidFill>
                  <a:schemeClr val="tx1"/>
                </a:solidFill>
              </a:ln>
              <a:solidFill>
                <a:srgbClr val="FFC000"/>
              </a:solidFill>
              <a:effectLst>
                <a:glow rad="63500">
                  <a:srgbClr val="FFFF00"/>
                </a:glow>
              </a:effectLst>
            </a:endParaRPr>
          </a:p>
        </p:txBody>
      </p:sp>
      <p:sp>
        <p:nvSpPr>
          <p:cNvPr id="7" name="TextBox 6"/>
          <p:cNvSpPr txBox="1"/>
          <p:nvPr/>
        </p:nvSpPr>
        <p:spPr>
          <a:xfrm>
            <a:off x="358219" y="1666670"/>
            <a:ext cx="11491274" cy="1077218"/>
          </a:xfrm>
          <a:prstGeom prst="rect">
            <a:avLst/>
          </a:prstGeom>
          <a:blipFill>
            <a:blip r:embed="rId3"/>
            <a:tile tx="0" ty="0" sx="100000" sy="100000" flip="none" algn="tl"/>
          </a:blipFill>
        </p:spPr>
        <p:txBody>
          <a:bodyPr wrap="square" rtlCol="0">
            <a:spAutoFit/>
          </a:bodyPr>
          <a:lstStyle/>
          <a:p>
            <a:pPr marL="536575"/>
            <a:r>
              <a:rPr lang="en-GB" sz="3200" b="1" dirty="0" smtClean="0">
                <a:solidFill>
                  <a:srgbClr val="002060"/>
                </a:solidFill>
                <a:effectLst>
                  <a:glow rad="63500">
                    <a:schemeClr val="bg1"/>
                  </a:glow>
                </a:effectLst>
              </a:rPr>
              <a:t>Mark Twain: </a:t>
            </a:r>
            <a:r>
              <a:rPr lang="en-GB" sz="3200" b="1" i="1" dirty="0" smtClean="0">
                <a:solidFill>
                  <a:srgbClr val="FF0000"/>
                </a:solidFill>
                <a:effectLst>
                  <a:glow rad="63500">
                    <a:schemeClr val="bg1"/>
                  </a:glow>
                </a:effectLst>
              </a:rPr>
              <a:t>“It’s not the sections of the Bible I can’t understand which bother me but the parts </a:t>
            </a:r>
            <a:r>
              <a:rPr lang="en-GB" sz="3200" b="1" i="1" u="sng" dirty="0" smtClean="0">
                <a:ln>
                  <a:solidFill>
                    <a:schemeClr val="tx1"/>
                  </a:solidFill>
                </a:ln>
                <a:solidFill>
                  <a:srgbClr val="FF0000"/>
                </a:solidFill>
                <a:effectLst>
                  <a:glow rad="63500">
                    <a:schemeClr val="bg1"/>
                  </a:glow>
                </a:effectLst>
              </a:rPr>
              <a:t>I can</a:t>
            </a:r>
            <a:r>
              <a:rPr lang="en-GB" sz="3200" b="1" i="1" dirty="0" smtClean="0">
                <a:solidFill>
                  <a:srgbClr val="FF0000"/>
                </a:solidFill>
                <a:effectLst>
                  <a:glow rad="63500">
                    <a:schemeClr val="bg1"/>
                  </a:glow>
                </a:effectLst>
              </a:rPr>
              <a:t>”</a:t>
            </a:r>
            <a:endParaRPr lang="en-GB" sz="3200" b="1" dirty="0">
              <a:ln>
                <a:solidFill>
                  <a:schemeClr val="tx1"/>
                </a:solidFill>
              </a:ln>
              <a:solidFill>
                <a:srgbClr val="002060"/>
              </a:solidFill>
              <a:effectLst>
                <a:glow rad="63500">
                  <a:schemeClr val="bg1"/>
                </a:glow>
              </a:effectLst>
            </a:endParaRPr>
          </a:p>
        </p:txBody>
      </p:sp>
    </p:spTree>
    <p:extLst>
      <p:ext uri="{BB962C8B-B14F-4D97-AF65-F5344CB8AC3E}">
        <p14:creationId xmlns:p14="http://schemas.microsoft.com/office/powerpoint/2010/main" val="148606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954107"/>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3200" b="1" dirty="0" smtClean="0">
                <a:ln>
                  <a:solidFill>
                    <a:schemeClr val="tx1"/>
                  </a:solidFill>
                </a:ln>
                <a:solidFill>
                  <a:srgbClr val="FFC000"/>
                </a:solidFill>
                <a:effectLst>
                  <a:glow rad="63500">
                    <a:srgbClr val="002060"/>
                  </a:glow>
                </a:effectLst>
              </a:rPr>
              <a:t>True growth comes from teaching and applying the Word (v.7-8)</a:t>
            </a:r>
            <a:endParaRPr lang="en-GB" sz="3200" b="1" dirty="0" smtClean="0">
              <a:ln>
                <a:solidFill>
                  <a:schemeClr val="tx1"/>
                </a:solidFill>
              </a:ln>
              <a:solidFill>
                <a:srgbClr val="FFC000"/>
              </a:solidFill>
              <a:effectLst>
                <a:glow rad="63500">
                  <a:srgbClr val="FFFF00"/>
                </a:glow>
              </a:effectLst>
            </a:endParaRPr>
          </a:p>
        </p:txBody>
      </p:sp>
      <p:sp>
        <p:nvSpPr>
          <p:cNvPr id="7" name="TextBox 6"/>
          <p:cNvSpPr txBox="1"/>
          <p:nvPr/>
        </p:nvSpPr>
        <p:spPr>
          <a:xfrm>
            <a:off x="358219" y="1666670"/>
            <a:ext cx="11491274" cy="584775"/>
          </a:xfrm>
          <a:prstGeom prst="rect">
            <a:avLst/>
          </a:prstGeom>
          <a:blipFill>
            <a:blip r:embed="rId3"/>
            <a:tile tx="0" ty="0" sx="100000" sy="100000" flip="none" algn="tl"/>
          </a:blipFill>
        </p:spPr>
        <p:txBody>
          <a:bodyPr wrap="square" rtlCol="0">
            <a:spAutoFit/>
          </a:bodyPr>
          <a:lstStyle/>
          <a:p>
            <a:pPr marL="993775" indent="-457200">
              <a:buFont typeface="Arial" panose="020B0604020202020204" pitchFamily="34" charset="0"/>
              <a:buChar char="•"/>
            </a:pPr>
            <a:r>
              <a:rPr lang="en-GB" sz="3200" b="1" dirty="0" smtClean="0">
                <a:ln>
                  <a:solidFill>
                    <a:schemeClr val="tx1"/>
                  </a:solidFill>
                </a:ln>
                <a:solidFill>
                  <a:srgbClr val="002060"/>
                </a:solidFill>
                <a:effectLst>
                  <a:glow rad="63500">
                    <a:schemeClr val="bg1"/>
                  </a:glow>
                </a:effectLst>
              </a:rPr>
              <a:t>Accuracy</a:t>
            </a:r>
            <a:endParaRPr lang="en-GB" sz="3200" b="1" u="sng" dirty="0">
              <a:ln>
                <a:solidFill>
                  <a:schemeClr val="tx1"/>
                </a:solidFill>
              </a:ln>
              <a:solidFill>
                <a:srgbClr val="002060"/>
              </a:solidFill>
              <a:effectLst>
                <a:glow rad="63500">
                  <a:schemeClr val="bg1"/>
                </a:glow>
              </a:effectLst>
            </a:endParaRPr>
          </a:p>
        </p:txBody>
      </p:sp>
    </p:spTree>
    <p:extLst>
      <p:ext uri="{BB962C8B-B14F-4D97-AF65-F5344CB8AC3E}">
        <p14:creationId xmlns:p14="http://schemas.microsoft.com/office/powerpoint/2010/main" val="29242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954107"/>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3200" b="1" dirty="0" smtClean="0">
                <a:ln>
                  <a:solidFill>
                    <a:schemeClr val="tx1"/>
                  </a:solidFill>
                </a:ln>
                <a:solidFill>
                  <a:srgbClr val="FFC000"/>
                </a:solidFill>
                <a:effectLst>
                  <a:glow rad="63500">
                    <a:srgbClr val="002060"/>
                  </a:glow>
                </a:effectLst>
              </a:rPr>
              <a:t>True growth comes from teaching and applying the Word (v.7-8)</a:t>
            </a:r>
            <a:endParaRPr lang="en-GB" sz="3200" b="1" dirty="0" smtClean="0">
              <a:ln>
                <a:solidFill>
                  <a:schemeClr val="tx1"/>
                </a:solidFill>
              </a:ln>
              <a:solidFill>
                <a:srgbClr val="FFC000"/>
              </a:solidFill>
              <a:effectLst>
                <a:glow rad="63500">
                  <a:srgbClr val="FFFF00"/>
                </a:glow>
              </a:effectLst>
            </a:endParaRPr>
          </a:p>
        </p:txBody>
      </p:sp>
      <p:sp>
        <p:nvSpPr>
          <p:cNvPr id="7" name="TextBox 6"/>
          <p:cNvSpPr txBox="1"/>
          <p:nvPr/>
        </p:nvSpPr>
        <p:spPr>
          <a:xfrm>
            <a:off x="358219" y="1666670"/>
            <a:ext cx="11491274" cy="954107"/>
          </a:xfrm>
          <a:prstGeom prst="rect">
            <a:avLst/>
          </a:prstGeom>
          <a:blipFill>
            <a:blip r:embed="rId3"/>
            <a:tile tx="0" ty="0" sx="100000" sy="100000" flip="none" algn="tl"/>
          </a:blipFill>
        </p:spPr>
        <p:txBody>
          <a:bodyPr wrap="square" rtlCol="0">
            <a:spAutoFit/>
          </a:bodyPr>
          <a:lstStyle/>
          <a:p>
            <a:pPr marL="993775" indent="-457200">
              <a:buFont typeface="Arial" panose="020B0604020202020204" pitchFamily="34" charset="0"/>
              <a:buChar char="•"/>
            </a:pPr>
            <a:r>
              <a:rPr lang="en-GB" sz="2400" b="1" dirty="0" smtClean="0">
                <a:ln>
                  <a:solidFill>
                    <a:schemeClr val="tx1"/>
                  </a:solidFill>
                </a:ln>
                <a:solidFill>
                  <a:srgbClr val="002060"/>
                </a:solidFill>
                <a:effectLst>
                  <a:glow rad="63500">
                    <a:schemeClr val="bg1"/>
                  </a:glow>
                </a:effectLst>
              </a:rPr>
              <a:t>Accuracy</a:t>
            </a:r>
            <a:endParaRPr lang="en-GB" sz="2400" b="1" u="sng" dirty="0" smtClean="0">
              <a:ln>
                <a:solidFill>
                  <a:schemeClr val="tx1"/>
                </a:solidFill>
              </a:ln>
              <a:solidFill>
                <a:srgbClr val="002060"/>
              </a:solidFill>
              <a:effectLst>
                <a:glow rad="63500">
                  <a:schemeClr val="bg1"/>
                </a:glow>
              </a:effectLst>
            </a:endParaRPr>
          </a:p>
          <a:p>
            <a:pPr marL="993775" indent="-457200">
              <a:buFont typeface="Arial" panose="020B0604020202020204" pitchFamily="34" charset="0"/>
              <a:buChar char="•"/>
            </a:pPr>
            <a:r>
              <a:rPr lang="en-GB" sz="3200" b="1" dirty="0" smtClean="0">
                <a:ln>
                  <a:solidFill>
                    <a:schemeClr val="tx1"/>
                  </a:solidFill>
                </a:ln>
                <a:solidFill>
                  <a:srgbClr val="002060"/>
                </a:solidFill>
                <a:effectLst>
                  <a:glow rad="63500">
                    <a:schemeClr val="bg1"/>
                  </a:glow>
                </a:effectLst>
              </a:rPr>
              <a:t>Clarity</a:t>
            </a:r>
            <a:endParaRPr lang="en-GB" sz="3200" b="1" dirty="0">
              <a:ln>
                <a:solidFill>
                  <a:schemeClr val="tx1"/>
                </a:solidFill>
              </a:ln>
              <a:solidFill>
                <a:srgbClr val="002060"/>
              </a:solidFill>
              <a:effectLst>
                <a:glow rad="63500">
                  <a:schemeClr val="bg1"/>
                </a:glow>
              </a:effectLst>
            </a:endParaRPr>
          </a:p>
        </p:txBody>
      </p:sp>
    </p:spTree>
    <p:extLst>
      <p:ext uri="{BB962C8B-B14F-4D97-AF65-F5344CB8AC3E}">
        <p14:creationId xmlns:p14="http://schemas.microsoft.com/office/powerpoint/2010/main" val="385188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954107"/>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3200" b="1" dirty="0" smtClean="0">
                <a:ln>
                  <a:solidFill>
                    <a:schemeClr val="tx1"/>
                  </a:solidFill>
                </a:ln>
                <a:solidFill>
                  <a:srgbClr val="FFC000"/>
                </a:solidFill>
                <a:effectLst>
                  <a:glow rad="63500">
                    <a:srgbClr val="002060"/>
                  </a:glow>
                </a:effectLst>
              </a:rPr>
              <a:t>True growth comes from teaching and applying the Word (v.7-8)</a:t>
            </a:r>
            <a:endParaRPr lang="en-GB" sz="3200" b="1" dirty="0" smtClean="0">
              <a:ln>
                <a:solidFill>
                  <a:schemeClr val="tx1"/>
                </a:solidFill>
              </a:ln>
              <a:solidFill>
                <a:srgbClr val="FFC000"/>
              </a:solidFill>
              <a:effectLst>
                <a:glow rad="63500">
                  <a:srgbClr val="FFFF00"/>
                </a:glow>
              </a:effectLst>
            </a:endParaRPr>
          </a:p>
        </p:txBody>
      </p:sp>
      <p:sp>
        <p:nvSpPr>
          <p:cNvPr id="7" name="TextBox 6"/>
          <p:cNvSpPr txBox="1"/>
          <p:nvPr/>
        </p:nvSpPr>
        <p:spPr>
          <a:xfrm>
            <a:off x="358219" y="1645236"/>
            <a:ext cx="11491274" cy="1323439"/>
          </a:xfrm>
          <a:prstGeom prst="rect">
            <a:avLst/>
          </a:prstGeom>
          <a:blipFill>
            <a:blip r:embed="rId3"/>
            <a:tile tx="0" ty="0" sx="100000" sy="100000" flip="none" algn="tl"/>
          </a:blipFill>
        </p:spPr>
        <p:txBody>
          <a:bodyPr wrap="square" rtlCol="0">
            <a:spAutoFit/>
          </a:bodyPr>
          <a:lstStyle/>
          <a:p>
            <a:pPr marL="993775" indent="-457200">
              <a:buFont typeface="Arial" panose="020B0604020202020204" pitchFamily="34" charset="0"/>
              <a:buChar char="•"/>
            </a:pPr>
            <a:r>
              <a:rPr lang="en-GB" sz="2400" b="1" dirty="0" smtClean="0">
                <a:ln>
                  <a:solidFill>
                    <a:schemeClr val="tx1"/>
                  </a:solidFill>
                </a:ln>
                <a:solidFill>
                  <a:srgbClr val="002060"/>
                </a:solidFill>
                <a:effectLst>
                  <a:glow rad="63500">
                    <a:schemeClr val="bg1"/>
                  </a:glow>
                </a:effectLst>
              </a:rPr>
              <a:t>Accuracy</a:t>
            </a:r>
            <a:endParaRPr lang="en-GB" sz="2400" b="1" u="sng" dirty="0" smtClean="0">
              <a:ln>
                <a:solidFill>
                  <a:schemeClr val="tx1"/>
                </a:solidFill>
              </a:ln>
              <a:solidFill>
                <a:srgbClr val="002060"/>
              </a:solidFill>
              <a:effectLst>
                <a:glow rad="63500">
                  <a:schemeClr val="bg1"/>
                </a:glow>
              </a:effectLst>
            </a:endParaRPr>
          </a:p>
          <a:p>
            <a:pPr marL="993775" indent="-457200">
              <a:buFont typeface="Arial" panose="020B0604020202020204" pitchFamily="34" charset="0"/>
              <a:buChar char="•"/>
            </a:pPr>
            <a:r>
              <a:rPr lang="en-GB" sz="2400" b="1" dirty="0" smtClean="0">
                <a:ln>
                  <a:solidFill>
                    <a:schemeClr val="tx1"/>
                  </a:solidFill>
                </a:ln>
                <a:solidFill>
                  <a:srgbClr val="002060"/>
                </a:solidFill>
                <a:effectLst>
                  <a:glow rad="63500">
                    <a:schemeClr val="bg1"/>
                  </a:glow>
                </a:effectLst>
              </a:rPr>
              <a:t>Clarity</a:t>
            </a:r>
            <a:endParaRPr lang="en-GB" sz="2400" b="1" u="sng" dirty="0" smtClean="0">
              <a:ln>
                <a:solidFill>
                  <a:schemeClr val="tx1"/>
                </a:solidFill>
              </a:ln>
              <a:solidFill>
                <a:srgbClr val="002060"/>
              </a:solidFill>
              <a:effectLst>
                <a:glow rad="63500">
                  <a:schemeClr val="bg1"/>
                </a:glow>
              </a:effectLst>
            </a:endParaRPr>
          </a:p>
          <a:p>
            <a:pPr marL="993775" indent="-457200">
              <a:buFont typeface="Arial" panose="020B0604020202020204" pitchFamily="34" charset="0"/>
              <a:buChar char="•"/>
            </a:pPr>
            <a:r>
              <a:rPr lang="en-GB" sz="3200" b="1" dirty="0" smtClean="0">
                <a:ln>
                  <a:solidFill>
                    <a:schemeClr val="tx1"/>
                  </a:solidFill>
                </a:ln>
                <a:solidFill>
                  <a:srgbClr val="002060"/>
                </a:solidFill>
                <a:effectLst>
                  <a:glow rad="63500">
                    <a:schemeClr val="bg1"/>
                  </a:glow>
                </a:effectLst>
              </a:rPr>
              <a:t>Application</a:t>
            </a:r>
            <a:endParaRPr lang="en-GB" sz="3200" b="1" dirty="0">
              <a:ln>
                <a:solidFill>
                  <a:schemeClr val="tx1"/>
                </a:solidFill>
              </a:ln>
              <a:solidFill>
                <a:srgbClr val="002060"/>
              </a:solidFill>
              <a:effectLst>
                <a:glow rad="63500">
                  <a:schemeClr val="bg1"/>
                </a:glow>
              </a:effectLst>
            </a:endParaRPr>
          </a:p>
        </p:txBody>
      </p:sp>
    </p:spTree>
    <p:extLst>
      <p:ext uri="{BB962C8B-B14F-4D97-AF65-F5344CB8AC3E}">
        <p14:creationId xmlns:p14="http://schemas.microsoft.com/office/powerpoint/2010/main" val="321888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Tree>
    <p:extLst>
      <p:ext uri="{BB962C8B-B14F-4D97-AF65-F5344CB8AC3E}">
        <p14:creationId xmlns:p14="http://schemas.microsoft.com/office/powerpoint/2010/main" val="222435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523220"/>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endPar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56169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892552"/>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p:txBody>
      </p:sp>
    </p:spTree>
    <p:extLst>
      <p:ext uri="{BB962C8B-B14F-4D97-AF65-F5344CB8AC3E}">
        <p14:creationId xmlns:p14="http://schemas.microsoft.com/office/powerpoint/2010/main" val="410212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3477875"/>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4738"/>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“At the end of every three years, bring all the tithes of that year’s produce and store it in your towns, </a:t>
            </a:r>
            <a:r>
              <a:rPr lang="en-GB" sz="2800" b="1" i="1" baseline="30000" dirty="0">
                <a:ln>
                  <a:solidFill>
                    <a:schemeClr val="tx1"/>
                  </a:solidFill>
                </a:ln>
                <a:solidFill>
                  <a:srgbClr val="FF0000"/>
                </a:solidFill>
                <a:effectLst>
                  <a:glow rad="63500">
                    <a:srgbClr val="FFFF00"/>
                  </a:glow>
                  <a:outerShdw blurRad="38100" dist="38100" dir="2700000" algn="tl">
                    <a:srgbClr val="000000">
                      <a:alpha val="43137"/>
                    </a:srgbClr>
                  </a:outerShdw>
                </a:effectLst>
              </a:rPr>
              <a:t> </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so that the Levites (who have no land allotted to them or any inheritance of their own) and the foreigners, the fatherless and the widows who live in your towns may come and eat and be satisfied, and so that the </a:t>
            </a:r>
            <a:r>
              <a:rPr lang="en-GB" sz="2800" b="1" i="1" cap="small" dirty="0">
                <a:ln>
                  <a:solidFill>
                    <a:schemeClr val="tx1"/>
                  </a:solidFill>
                </a:ln>
                <a:solidFill>
                  <a:srgbClr val="FF0000"/>
                </a:solidFill>
                <a:effectLst>
                  <a:glow rad="63500">
                    <a:srgbClr val="FFFF00"/>
                  </a:glow>
                  <a:outerShdw blurRad="38100" dist="38100" dir="2700000" algn="tl">
                    <a:srgbClr val="000000">
                      <a:alpha val="43137"/>
                    </a:srgbClr>
                  </a:outerShdw>
                </a:effectLst>
              </a:rPr>
              <a:t>Lord</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 your God may bless you in all the work of your hands”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(Deut.14:28-29</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t>
            </a:r>
            <a:endPar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53997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2185214"/>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4738"/>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“as we have opportunity, let us do good to all people, especially [but not exclusively] to those who belong to the family of believers” (Gal.6: 10</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t>
            </a:r>
            <a:r>
              <a:rPr lang="en-GB" sz="2800" dirty="0"/>
              <a:t> </a:t>
            </a:r>
          </a:p>
        </p:txBody>
      </p:sp>
    </p:spTree>
    <p:extLst>
      <p:ext uri="{BB962C8B-B14F-4D97-AF65-F5344CB8AC3E}">
        <p14:creationId xmlns:p14="http://schemas.microsoft.com/office/powerpoint/2010/main" val="13233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1261884"/>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guarantees resources</a:t>
            </a:r>
          </a:p>
        </p:txBody>
      </p:sp>
    </p:spTree>
    <p:extLst>
      <p:ext uri="{BB962C8B-B14F-4D97-AF65-F5344CB8AC3E}">
        <p14:creationId xmlns:p14="http://schemas.microsoft.com/office/powerpoint/2010/main" val="106677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48792"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48792" y="716189"/>
            <a:ext cx="11491273" cy="584775"/>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r>
              <a:rPr lang="en-GB" sz="3200" b="1" dirty="0">
                <a:ln>
                  <a:solidFill>
                    <a:schemeClr val="tx1"/>
                  </a:solidFill>
                </a:ln>
                <a:solidFill>
                  <a:srgbClr val="FFC000"/>
                </a:solidFill>
                <a:effectLst>
                  <a:glow rad="63500">
                    <a:srgbClr val="002060"/>
                  </a:glow>
                </a:effectLst>
              </a:rPr>
              <a:t>	</a:t>
            </a:r>
            <a:endParaRPr lang="en-GB" sz="3200" b="1" dirty="0" smtClean="0">
              <a:ln>
                <a:solidFill>
                  <a:schemeClr val="tx1"/>
                </a:solidFill>
              </a:ln>
              <a:solidFill>
                <a:srgbClr val="FF0000"/>
              </a:solidFill>
              <a:effectLst>
                <a:glow rad="63500">
                  <a:srgbClr val="002060"/>
                </a:glow>
              </a:effectLst>
            </a:endParaRPr>
          </a:p>
        </p:txBody>
      </p:sp>
    </p:spTree>
    <p:extLst>
      <p:ext uri="{BB962C8B-B14F-4D97-AF65-F5344CB8AC3E}">
        <p14:creationId xmlns:p14="http://schemas.microsoft.com/office/powerpoint/2010/main" val="190521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1692771"/>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guarantees resources</a:t>
            </a:r>
          </a:p>
          <a:p>
            <a:pPr marL="1530350" lvl="1" indent="-536575">
              <a:buSzPct val="80000"/>
              <a:buFont typeface="Wingdings" panose="05000000000000000000" pitchFamily="2" charset="2"/>
              <a:buChar char="Ø"/>
            </a:pPr>
            <a:r>
              <a:rPr lang="en-GB" sz="28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Peace</a:t>
            </a:r>
          </a:p>
        </p:txBody>
      </p:sp>
    </p:spTree>
    <p:extLst>
      <p:ext uri="{BB962C8B-B14F-4D97-AF65-F5344CB8AC3E}">
        <p14:creationId xmlns:p14="http://schemas.microsoft.com/office/powerpoint/2010/main" val="78679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2123658"/>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guarantees resources</a:t>
            </a:r>
          </a:p>
          <a:p>
            <a:pPr marL="1530350" lvl="1" indent="-536575">
              <a:buSzPct val="80000"/>
              <a:buFont typeface="Wingdings" panose="05000000000000000000" pitchFamily="2" charset="2"/>
              <a:buChar char="Ø"/>
            </a:pPr>
            <a:r>
              <a:rPr lang="en-GB" sz="24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Peace</a:t>
            </a:r>
          </a:p>
          <a:p>
            <a:pPr marL="1530350" lvl="1" indent="-536575">
              <a:buSzPct val="80000"/>
              <a:buFont typeface="Wingdings" panose="05000000000000000000" pitchFamily="2" charset="2"/>
              <a:buChar char="Ø"/>
            </a:pPr>
            <a:r>
              <a:rPr lang="en-GB" sz="28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Joy</a:t>
            </a:r>
          </a:p>
        </p:txBody>
      </p:sp>
    </p:spTree>
    <p:extLst>
      <p:ext uri="{BB962C8B-B14F-4D97-AF65-F5344CB8AC3E}">
        <p14:creationId xmlns:p14="http://schemas.microsoft.com/office/powerpoint/2010/main" val="177261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32343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3200" b="1" dirty="0" smtClean="0">
                <a:ln>
                  <a:solidFill>
                    <a:schemeClr val="tx1"/>
                  </a:solidFill>
                </a:ln>
                <a:solidFill>
                  <a:srgbClr val="FFC000"/>
                </a:solidFill>
                <a:effectLst>
                  <a:glow rad="63500">
                    <a:srgbClr val="002060"/>
                  </a:glow>
                </a:effectLst>
              </a:rPr>
              <a:t>The people’s response to the exposition of God’s Word (v.9-12)</a:t>
            </a:r>
          </a:p>
        </p:txBody>
      </p:sp>
      <p:sp>
        <p:nvSpPr>
          <p:cNvPr id="7" name="TextBox 6"/>
          <p:cNvSpPr txBox="1"/>
          <p:nvPr/>
        </p:nvSpPr>
        <p:spPr>
          <a:xfrm>
            <a:off x="358219" y="2031023"/>
            <a:ext cx="11491274" cy="2492990"/>
          </a:xfrm>
          <a:prstGeom prst="rect">
            <a:avLst/>
          </a:prstGeom>
          <a:blipFill>
            <a:blip r:embed="rId3"/>
            <a:tile tx="0" ty="0" sx="100000" sy="100000" flip="none" algn="tl"/>
          </a:blipFill>
        </p:spPr>
        <p:txBody>
          <a:bodyPr wrap="square" rtlCol="0">
            <a:spAutoFit/>
          </a:bodyPr>
          <a:lstStyle/>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exposes sin</a:t>
            </a:r>
          </a:p>
          <a:p>
            <a:pPr marL="1073150" indent="-536575">
              <a:buFont typeface="Arial" panose="020B0604020202020204" pitchFamily="34" charset="0"/>
              <a:buChar char="•"/>
            </a:pPr>
            <a:r>
              <a:rPr lang="en-GB" sz="24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reveals grace</a:t>
            </a:r>
          </a:p>
          <a:p>
            <a:pPr marL="1073150" indent="-536575">
              <a:buFont typeface="Arial" panose="020B0604020202020204" pitchFamily="34" charset="0"/>
              <a:buChar char="•"/>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Scripture guarantees resources</a:t>
            </a:r>
          </a:p>
          <a:p>
            <a:pPr marL="1530350" lvl="1" indent="-536575">
              <a:buSzPct val="80000"/>
              <a:buFont typeface="Wingdings" panose="05000000000000000000" pitchFamily="2" charset="2"/>
              <a:buChar char="Ø"/>
            </a:pPr>
            <a:r>
              <a:rPr lang="en-GB" sz="24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Peace</a:t>
            </a:r>
          </a:p>
          <a:p>
            <a:pPr marL="1530350" lvl="1" indent="-536575">
              <a:buSzPct val="80000"/>
              <a:buFont typeface="Wingdings" panose="05000000000000000000" pitchFamily="2" charset="2"/>
              <a:buChar char="Ø"/>
            </a:pPr>
            <a:r>
              <a:rPr lang="en-GB" sz="24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Joy</a:t>
            </a:r>
          </a:p>
          <a:p>
            <a:pPr marL="1530350" lvl="1" indent="-536575">
              <a:buSzPct val="80000"/>
              <a:buFont typeface="Wingdings" panose="05000000000000000000" pitchFamily="2" charset="2"/>
              <a:buChar char="Ø"/>
            </a:pPr>
            <a:r>
              <a:rPr lang="en-GB" sz="2800" b="1" dirty="0" smtClean="0">
                <a:ln>
                  <a:solidFill>
                    <a:schemeClr val="tx1"/>
                  </a:solidFill>
                </a:ln>
                <a:solidFill>
                  <a:srgbClr val="00B050"/>
                </a:solidFill>
                <a:effectLst>
                  <a:glow rad="63500">
                    <a:schemeClr val="bg1"/>
                  </a:glow>
                  <a:outerShdw blurRad="38100" dist="38100" dir="2700000" algn="tl">
                    <a:srgbClr val="000000">
                      <a:alpha val="43137"/>
                    </a:srgbClr>
                  </a:outerShdw>
                </a:effectLst>
              </a:rPr>
              <a:t>Strength</a:t>
            </a:r>
          </a:p>
        </p:txBody>
      </p:sp>
    </p:spTree>
    <p:extLst>
      <p:ext uri="{BB962C8B-B14F-4D97-AF65-F5344CB8AC3E}">
        <p14:creationId xmlns:p14="http://schemas.microsoft.com/office/powerpoint/2010/main" val="17898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1815882"/>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3200" b="1" dirty="0" smtClean="0">
                <a:ln>
                  <a:solidFill>
                    <a:schemeClr val="tx1"/>
                  </a:solidFill>
                </a:ln>
                <a:solidFill>
                  <a:srgbClr val="FFC000"/>
                </a:solidFill>
                <a:effectLst>
                  <a:glow rad="63500">
                    <a:srgbClr val="002060"/>
                  </a:glow>
                </a:effectLst>
              </a:rPr>
              <a:t>Spreading the Word (v.13-18)</a:t>
            </a:r>
          </a:p>
        </p:txBody>
      </p:sp>
    </p:spTree>
    <p:extLst>
      <p:ext uri="{BB962C8B-B14F-4D97-AF65-F5344CB8AC3E}">
        <p14:creationId xmlns:p14="http://schemas.microsoft.com/office/powerpoint/2010/main" val="397125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224676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3200" b="1" dirty="0" smtClean="0">
                <a:ln>
                  <a:solidFill>
                    <a:schemeClr val="tx1"/>
                  </a:solidFill>
                </a:ln>
                <a:solidFill>
                  <a:srgbClr val="FFC000"/>
                </a:solidFill>
                <a:effectLst>
                  <a:glow rad="63500">
                    <a:srgbClr val="002060"/>
                  </a:glow>
                </a:effectLst>
              </a:rPr>
              <a:t>Spreading the Word (v.13-18)</a:t>
            </a:r>
          </a:p>
          <a:p>
            <a:pPr marL="914400" lvl="1" indent="-457200">
              <a:buSzPct val="80000"/>
              <a:buFont typeface="Wingdings" panose="05000000000000000000" pitchFamily="2" charset="2"/>
              <a:buChar char="Ø"/>
            </a:pPr>
            <a:r>
              <a:rPr lang="en-GB" sz="2800" b="1" dirty="0" smtClean="0">
                <a:ln>
                  <a:solidFill>
                    <a:schemeClr val="tx1"/>
                  </a:solidFill>
                </a:ln>
                <a:solidFill>
                  <a:srgbClr val="002060"/>
                </a:solidFill>
                <a:effectLst>
                  <a:glow rad="63500">
                    <a:schemeClr val="bg1"/>
                  </a:glow>
                </a:effectLst>
              </a:rPr>
              <a:t>Testimony to the past</a:t>
            </a:r>
          </a:p>
        </p:txBody>
      </p:sp>
    </p:spTree>
    <p:extLst>
      <p:ext uri="{BB962C8B-B14F-4D97-AF65-F5344CB8AC3E}">
        <p14:creationId xmlns:p14="http://schemas.microsoft.com/office/powerpoint/2010/main" val="2588390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2616101"/>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3200" b="1" dirty="0" smtClean="0">
                <a:ln>
                  <a:solidFill>
                    <a:schemeClr val="tx1"/>
                  </a:solidFill>
                </a:ln>
                <a:solidFill>
                  <a:srgbClr val="FFC000"/>
                </a:solidFill>
                <a:effectLst>
                  <a:glow rad="63500">
                    <a:srgbClr val="002060"/>
                  </a:glow>
                </a:effectLst>
              </a:rPr>
              <a:t>Spreading the Word (v.13-18)</a:t>
            </a:r>
          </a:p>
          <a:p>
            <a:pPr marL="914400" lvl="1" indent="-45720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bg1"/>
                  </a:glow>
                </a:effectLst>
              </a:rPr>
              <a:t>Testimony to the past</a:t>
            </a:r>
          </a:p>
          <a:p>
            <a:pPr marL="914400" lvl="1" indent="-457200">
              <a:buSzPct val="80000"/>
              <a:buFont typeface="Wingdings" panose="05000000000000000000" pitchFamily="2" charset="2"/>
              <a:buChar char="Ø"/>
            </a:pPr>
            <a:r>
              <a:rPr lang="en-GB" sz="2800" b="1" dirty="0" smtClean="0">
                <a:ln>
                  <a:solidFill>
                    <a:schemeClr val="tx1"/>
                  </a:solidFill>
                </a:ln>
                <a:solidFill>
                  <a:srgbClr val="002060"/>
                </a:solidFill>
                <a:effectLst>
                  <a:glow rad="63500">
                    <a:schemeClr val="bg1"/>
                  </a:glow>
                </a:effectLst>
              </a:rPr>
              <a:t>Testimony in the present</a:t>
            </a:r>
          </a:p>
        </p:txBody>
      </p:sp>
    </p:spTree>
    <p:extLst>
      <p:ext uri="{BB962C8B-B14F-4D97-AF65-F5344CB8AC3E}">
        <p14:creationId xmlns:p14="http://schemas.microsoft.com/office/powerpoint/2010/main" val="428479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2985433"/>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3200" b="1" dirty="0" smtClean="0">
                <a:ln>
                  <a:solidFill>
                    <a:schemeClr val="tx1"/>
                  </a:solidFill>
                </a:ln>
                <a:solidFill>
                  <a:srgbClr val="FFC000"/>
                </a:solidFill>
                <a:effectLst>
                  <a:glow rad="63500">
                    <a:srgbClr val="002060"/>
                  </a:glow>
                </a:effectLst>
              </a:rPr>
              <a:t>Spreading the Word (v.13-18)</a:t>
            </a:r>
          </a:p>
          <a:p>
            <a:pPr marL="914400" lvl="1" indent="-45720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bg1"/>
                  </a:glow>
                </a:effectLst>
              </a:rPr>
              <a:t>Testimony to the past</a:t>
            </a:r>
          </a:p>
          <a:p>
            <a:pPr marL="914400" lvl="1" indent="-45720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bg1"/>
                  </a:glow>
                </a:effectLst>
              </a:rPr>
              <a:t>Testimony in the present</a:t>
            </a:r>
          </a:p>
          <a:p>
            <a:pPr marL="914400" lvl="1" indent="-457200">
              <a:buSzPct val="80000"/>
              <a:buFont typeface="Wingdings" panose="05000000000000000000" pitchFamily="2" charset="2"/>
              <a:buChar char="Ø"/>
            </a:pPr>
            <a:r>
              <a:rPr lang="en-GB" sz="2800" b="1" dirty="0" smtClean="0">
                <a:ln>
                  <a:solidFill>
                    <a:schemeClr val="tx1"/>
                  </a:solidFill>
                </a:ln>
                <a:solidFill>
                  <a:srgbClr val="002060"/>
                </a:solidFill>
                <a:effectLst>
                  <a:glow rad="63500">
                    <a:schemeClr val="bg1"/>
                  </a:glow>
                </a:effectLst>
              </a:rPr>
              <a:t>Confidence for the future</a:t>
            </a:r>
          </a:p>
        </p:txBody>
      </p:sp>
    </p:spTree>
    <p:extLst>
      <p:ext uri="{BB962C8B-B14F-4D97-AF65-F5344CB8AC3E}">
        <p14:creationId xmlns:p14="http://schemas.microsoft.com/office/powerpoint/2010/main" val="103243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224676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p:txBody>
      </p:sp>
    </p:spTree>
    <p:extLst>
      <p:ext uri="{BB962C8B-B14F-4D97-AF65-F5344CB8AC3E}">
        <p14:creationId xmlns:p14="http://schemas.microsoft.com/office/powerpoint/2010/main" val="4250019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2677656"/>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a:p>
            <a:r>
              <a:rPr lang="en-GB" sz="3200" b="1" dirty="0" smtClean="0">
                <a:ln>
                  <a:solidFill>
                    <a:schemeClr val="tx1"/>
                  </a:solidFill>
                </a:ln>
                <a:solidFill>
                  <a:srgbClr val="FFC000"/>
                </a:solidFill>
                <a:effectLst>
                  <a:glow rad="63500">
                    <a:srgbClr val="002060"/>
                  </a:glow>
                </a:effectLst>
              </a:rPr>
              <a:t>A. Repentance</a:t>
            </a:r>
          </a:p>
        </p:txBody>
      </p:sp>
    </p:spTree>
    <p:extLst>
      <p:ext uri="{BB962C8B-B14F-4D97-AF65-F5344CB8AC3E}">
        <p14:creationId xmlns:p14="http://schemas.microsoft.com/office/powerpoint/2010/main" val="36643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3170099"/>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a:p>
            <a:pPr marL="514350" indent="-514350">
              <a:buAutoNum type="alphaUcPeriod"/>
            </a:pPr>
            <a:r>
              <a:rPr lang="en-GB" sz="2800" b="1" dirty="0" smtClean="0">
                <a:ln>
                  <a:solidFill>
                    <a:schemeClr val="tx1"/>
                  </a:solidFill>
                </a:ln>
                <a:solidFill>
                  <a:srgbClr val="FFC000"/>
                </a:solidFill>
                <a:effectLst>
                  <a:glow rad="63500">
                    <a:srgbClr val="002060"/>
                  </a:glow>
                </a:effectLst>
              </a:rPr>
              <a:t>Repentance</a:t>
            </a:r>
          </a:p>
          <a:p>
            <a:pPr marL="514350" indent="-514350">
              <a:buAutoNum type="alphaUcPeriod"/>
            </a:pPr>
            <a:r>
              <a:rPr lang="en-GB" sz="3200" b="1" dirty="0" smtClean="0">
                <a:ln>
                  <a:solidFill>
                    <a:schemeClr val="tx1"/>
                  </a:solidFill>
                </a:ln>
                <a:solidFill>
                  <a:srgbClr val="FFC000"/>
                </a:solidFill>
                <a:effectLst>
                  <a:glow rad="63500">
                    <a:srgbClr val="002060"/>
                  </a:glow>
                </a:effectLst>
              </a:rPr>
              <a:t>Sadness to joy</a:t>
            </a:r>
          </a:p>
        </p:txBody>
      </p:sp>
    </p:spTree>
    <p:extLst>
      <p:ext uri="{BB962C8B-B14F-4D97-AF65-F5344CB8AC3E}">
        <p14:creationId xmlns:p14="http://schemas.microsoft.com/office/powerpoint/2010/main" val="110451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36"/>
            <a:ext cx="12192000" cy="6858000"/>
          </a:xfrm>
          <a:prstGeom prst="rect">
            <a:avLst/>
          </a:prstGeom>
        </p:spPr>
      </p:pic>
      <p:sp>
        <p:nvSpPr>
          <p:cNvPr id="5" name="TextBox 4"/>
          <p:cNvSpPr txBox="1"/>
          <p:nvPr/>
        </p:nvSpPr>
        <p:spPr>
          <a:xfrm>
            <a:off x="348792"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48792" y="716189"/>
            <a:ext cx="11491273" cy="584775"/>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r>
              <a:rPr lang="en-GB" sz="3200" b="1" dirty="0">
                <a:ln>
                  <a:solidFill>
                    <a:schemeClr val="tx1"/>
                  </a:solidFill>
                </a:ln>
                <a:solidFill>
                  <a:srgbClr val="FFC000"/>
                </a:solidFill>
                <a:effectLst>
                  <a:glow rad="63500">
                    <a:srgbClr val="002060"/>
                  </a:glow>
                </a:effectLst>
              </a:rPr>
              <a:t>	</a:t>
            </a:r>
            <a:endParaRPr lang="en-GB" sz="3200" b="1" dirty="0" smtClean="0">
              <a:ln>
                <a:solidFill>
                  <a:schemeClr val="tx1"/>
                </a:solidFill>
              </a:ln>
              <a:solidFill>
                <a:srgbClr val="FF0000"/>
              </a:solidFill>
              <a:effectLst>
                <a:glow rad="63500">
                  <a:srgbClr val="002060"/>
                </a:glow>
              </a:effectLst>
            </a:endParaRPr>
          </a:p>
        </p:txBody>
      </p:sp>
      <p:sp>
        <p:nvSpPr>
          <p:cNvPr id="7" name="TextBox 6"/>
          <p:cNvSpPr txBox="1"/>
          <p:nvPr/>
        </p:nvSpPr>
        <p:spPr>
          <a:xfrm>
            <a:off x="348793" y="1300964"/>
            <a:ext cx="1673972" cy="816160"/>
          </a:xfrm>
          <a:prstGeom prst="rect">
            <a:avLst/>
          </a:prstGeom>
          <a:blipFill>
            <a:blip r:embed="rId3"/>
            <a:tile tx="0" ty="0" sx="100000" sy="100000" flip="none" algn="tl"/>
          </a:blipFill>
        </p:spPr>
        <p:txBody>
          <a:bodyPr wrap="square" rtlCol="0">
            <a:spAutoFit/>
          </a:bodyPr>
          <a:lstStyle/>
          <a:p>
            <a:endParaRPr lang="en-GB" dirty="0"/>
          </a:p>
        </p:txBody>
      </p:sp>
      <p:sp>
        <p:nvSpPr>
          <p:cNvPr id="8" name="Down Arrow 7"/>
          <p:cNvSpPr/>
          <p:nvPr/>
        </p:nvSpPr>
        <p:spPr>
          <a:xfrm>
            <a:off x="923636" y="1369165"/>
            <a:ext cx="600364" cy="674255"/>
          </a:xfrm>
          <a:prstGeom prst="downArrow">
            <a:avLst/>
          </a:prstGeom>
          <a:solidFill>
            <a:srgbClr val="AE4D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E4D12"/>
              </a:solidFill>
            </a:endParaRPr>
          </a:p>
        </p:txBody>
      </p:sp>
      <p:sp>
        <p:nvSpPr>
          <p:cNvPr id="9" name="TextBox 8"/>
          <p:cNvSpPr txBox="1"/>
          <p:nvPr/>
        </p:nvSpPr>
        <p:spPr>
          <a:xfrm>
            <a:off x="2022765" y="1300960"/>
            <a:ext cx="9817300" cy="828000"/>
          </a:xfrm>
          <a:prstGeom prst="rect">
            <a:avLst/>
          </a:prstGeom>
          <a:blipFill>
            <a:blip r:embed="rId3"/>
            <a:tile tx="0" ty="0" sx="100000" sy="100000" flip="none" algn="tl"/>
          </a:blipFill>
        </p:spPr>
        <p:txBody>
          <a:bodyPr wrap="square" tIns="180000" bIns="108000" rtlCol="0">
            <a:spAutoFit/>
          </a:bodyPr>
          <a:lstStyle/>
          <a:p>
            <a:pPr marL="285750" indent="-285750">
              <a:buFont typeface="Wingdings" panose="05000000000000000000" pitchFamily="2" charset="2"/>
              <a:buChar char="§"/>
            </a:pPr>
            <a:r>
              <a:rPr lang="en-GB" sz="3200" b="1" dirty="0" smtClean="0">
                <a:ln>
                  <a:solidFill>
                    <a:schemeClr val="accent1">
                      <a:shade val="50000"/>
                    </a:schemeClr>
                  </a:solidFill>
                </a:ln>
                <a:solidFill>
                  <a:srgbClr val="AE4D12"/>
                </a:solidFill>
                <a:effectLst>
                  <a:outerShdw blurRad="38100" dist="38100" dir="2700000" algn="tl">
                    <a:srgbClr val="000000">
                      <a:alpha val="43137"/>
                    </a:srgbClr>
                  </a:outerShdw>
                </a:effectLst>
              </a:rPr>
              <a:t>Top down approach – see 2 Chron. 14-33</a:t>
            </a:r>
            <a:endParaRPr lang="en-GB" sz="3200" b="1" dirty="0">
              <a:ln>
                <a:solidFill>
                  <a:schemeClr val="accent1">
                    <a:shade val="50000"/>
                  </a:schemeClr>
                </a:solidFill>
              </a:ln>
              <a:solidFill>
                <a:srgbClr val="AE4D12"/>
              </a:solidFill>
              <a:effectLst>
                <a:outerShdw blurRad="38100" dist="38100" dir="2700000" algn="tl">
                  <a:srgbClr val="000000">
                    <a:alpha val="43137"/>
                  </a:srgbClr>
                </a:outerShdw>
              </a:effectLst>
            </a:endParaRPr>
          </a:p>
        </p:txBody>
      </p:sp>
      <p:sp>
        <p:nvSpPr>
          <p:cNvPr id="10" name="TextBox 9"/>
          <p:cNvSpPr txBox="1"/>
          <p:nvPr/>
        </p:nvSpPr>
        <p:spPr>
          <a:xfrm>
            <a:off x="348792" y="2089919"/>
            <a:ext cx="11491272" cy="2340000"/>
          </a:xfrm>
          <a:prstGeom prst="rect">
            <a:avLst/>
          </a:prstGeom>
          <a:blipFill>
            <a:blip r:embed="rId3"/>
            <a:tile tx="0" ty="0" sx="100000" sy="100000" flip="none" algn="tl"/>
          </a:blipFill>
        </p:spPr>
        <p:txBody>
          <a:bodyPr wrap="square" rtlCol="0">
            <a:spAutoFit/>
          </a:bodyPr>
          <a:lstStyle/>
          <a:p>
            <a:pPr marL="1714500" lvl="3" indent="-342900">
              <a:buFont typeface="Wingdings" panose="05000000000000000000" pitchFamily="2" charset="2"/>
              <a:buChar char="Ø"/>
            </a:pP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“When the king heard the words of the Law, he tore his robes…the king called together all the elders…he went up to the Temple. He read in their hearing all the words of the Book of the Covenant…Then he made everyone…pledge themselves to it; the people of Jerusalem did this in accordance with the covenant of God, the God of their fathers…As long as Josiah lived, they did not fail to follow the Lord, the God of their fathers.”</a:t>
            </a:r>
            <a:endParaRPr lang="en-GB" sz="24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85443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3600986"/>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a:p>
            <a:pPr marL="514350" indent="-514350">
              <a:buAutoNum type="alphaUcPeriod"/>
            </a:pPr>
            <a:r>
              <a:rPr lang="en-GB" sz="2800" b="1" dirty="0" smtClean="0">
                <a:ln>
                  <a:solidFill>
                    <a:schemeClr val="tx1"/>
                  </a:solidFill>
                </a:ln>
                <a:solidFill>
                  <a:srgbClr val="FFC000"/>
                </a:solidFill>
                <a:effectLst>
                  <a:glow rad="63500">
                    <a:srgbClr val="002060"/>
                  </a:glow>
                </a:effectLst>
              </a:rPr>
              <a:t>Repentance</a:t>
            </a:r>
          </a:p>
          <a:p>
            <a:pPr marL="514350" indent="-514350">
              <a:buAutoNum type="alphaUcPeriod"/>
            </a:pPr>
            <a:r>
              <a:rPr lang="en-GB" sz="2800" b="1" dirty="0" smtClean="0">
                <a:ln>
                  <a:solidFill>
                    <a:schemeClr val="tx1"/>
                  </a:solidFill>
                </a:ln>
                <a:solidFill>
                  <a:srgbClr val="FFC000"/>
                </a:solidFill>
                <a:effectLst>
                  <a:glow rad="63500">
                    <a:srgbClr val="002060"/>
                  </a:glow>
                </a:effectLst>
              </a:rPr>
              <a:t>Sadness to joy</a:t>
            </a:r>
          </a:p>
          <a:p>
            <a:pPr marL="514350" indent="-514350">
              <a:buAutoNum type="alphaUcPeriod"/>
            </a:pPr>
            <a:r>
              <a:rPr lang="en-GB" sz="3200" b="1" dirty="0" smtClean="0">
                <a:ln>
                  <a:solidFill>
                    <a:schemeClr val="tx1"/>
                  </a:solidFill>
                </a:ln>
                <a:solidFill>
                  <a:srgbClr val="FFC000"/>
                </a:solidFill>
                <a:effectLst>
                  <a:glow rad="63500">
                    <a:srgbClr val="002060"/>
                  </a:glow>
                </a:effectLst>
              </a:rPr>
              <a:t>Compassion to others</a:t>
            </a:r>
          </a:p>
        </p:txBody>
      </p:sp>
    </p:spTree>
    <p:extLst>
      <p:ext uri="{BB962C8B-B14F-4D97-AF65-F5344CB8AC3E}">
        <p14:creationId xmlns:p14="http://schemas.microsoft.com/office/powerpoint/2010/main" val="157672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4031873"/>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a:p>
            <a:pPr marL="514350" indent="-514350">
              <a:buAutoNum type="alphaUcPeriod"/>
            </a:pPr>
            <a:r>
              <a:rPr lang="en-GB" sz="2800" b="1" dirty="0" smtClean="0">
                <a:ln>
                  <a:solidFill>
                    <a:schemeClr val="tx1"/>
                  </a:solidFill>
                </a:ln>
                <a:solidFill>
                  <a:srgbClr val="FFC000"/>
                </a:solidFill>
                <a:effectLst>
                  <a:glow rad="63500">
                    <a:srgbClr val="002060"/>
                  </a:glow>
                </a:effectLst>
              </a:rPr>
              <a:t>Repentance</a:t>
            </a:r>
          </a:p>
          <a:p>
            <a:pPr marL="514350" indent="-514350">
              <a:buAutoNum type="alphaUcPeriod"/>
            </a:pPr>
            <a:r>
              <a:rPr lang="en-GB" sz="2800" b="1" dirty="0" smtClean="0">
                <a:ln>
                  <a:solidFill>
                    <a:schemeClr val="tx1"/>
                  </a:solidFill>
                </a:ln>
                <a:solidFill>
                  <a:srgbClr val="FFC000"/>
                </a:solidFill>
                <a:effectLst>
                  <a:glow rad="63500">
                    <a:srgbClr val="002060"/>
                  </a:glow>
                </a:effectLst>
              </a:rPr>
              <a:t>Sadness to joy</a:t>
            </a:r>
          </a:p>
          <a:p>
            <a:pPr marL="514350" indent="-514350">
              <a:buAutoNum type="alphaUcPeriod"/>
            </a:pPr>
            <a:r>
              <a:rPr lang="en-GB" sz="2800" b="1" dirty="0" smtClean="0">
                <a:ln>
                  <a:solidFill>
                    <a:schemeClr val="tx1"/>
                  </a:solidFill>
                </a:ln>
                <a:solidFill>
                  <a:srgbClr val="FFC000"/>
                </a:solidFill>
                <a:effectLst>
                  <a:glow rad="63500">
                    <a:srgbClr val="002060"/>
                  </a:glow>
                </a:effectLst>
              </a:rPr>
              <a:t>Compassion to others</a:t>
            </a:r>
          </a:p>
          <a:p>
            <a:pPr marL="514350" indent="-514350">
              <a:buAutoNum type="alphaUcPeriod"/>
            </a:pPr>
            <a:r>
              <a:rPr lang="en-GB" sz="3200" b="1" dirty="0" smtClean="0">
                <a:ln>
                  <a:solidFill>
                    <a:schemeClr val="tx1"/>
                  </a:solidFill>
                </a:ln>
                <a:solidFill>
                  <a:srgbClr val="FFC000"/>
                </a:solidFill>
                <a:effectLst>
                  <a:glow rad="63500">
                    <a:srgbClr val="002060"/>
                  </a:glow>
                </a:effectLst>
              </a:rPr>
              <a:t>Obedience</a:t>
            </a:r>
          </a:p>
        </p:txBody>
      </p:sp>
    </p:spTree>
    <p:extLst>
      <p:ext uri="{BB962C8B-B14F-4D97-AF65-F5344CB8AC3E}">
        <p14:creationId xmlns:p14="http://schemas.microsoft.com/office/powerpoint/2010/main" val="271297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9"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AE4D12"/>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AE4D12"/>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491274" cy="4462760"/>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2400" b="1" dirty="0" smtClean="0">
                <a:ln>
                  <a:solidFill>
                    <a:schemeClr val="tx1"/>
                  </a:solidFill>
                </a:ln>
                <a:solidFill>
                  <a:srgbClr val="FFC000"/>
                </a:solidFill>
                <a:effectLst>
                  <a:glow rad="63500">
                    <a:srgbClr val="002060"/>
                  </a:glow>
                </a:effectLst>
              </a:rPr>
              <a:t>True revival underlines the importance of God’s Word (v.1-6)</a:t>
            </a:r>
          </a:p>
          <a:p>
            <a:pPr marL="514350" indent="-514350">
              <a:buAutoNum type="arabicPeriod"/>
            </a:pPr>
            <a:r>
              <a:rPr lang="en-GB" sz="2400" b="1" dirty="0" smtClean="0">
                <a:ln>
                  <a:solidFill>
                    <a:schemeClr val="tx1"/>
                  </a:solidFill>
                </a:ln>
                <a:solidFill>
                  <a:srgbClr val="FFC000"/>
                </a:solidFill>
                <a:effectLst>
                  <a:glow rad="63500">
                    <a:srgbClr val="002060"/>
                  </a:glow>
                </a:effectLst>
              </a:rPr>
              <a:t>True growth comes from teaching and applying the Word (v.7-8)</a:t>
            </a:r>
          </a:p>
          <a:p>
            <a:pPr marL="514350" indent="-514350">
              <a:buAutoNum type="arabicPeriod"/>
            </a:pPr>
            <a:r>
              <a:rPr lang="en-GB" sz="2800" b="1" dirty="0" smtClean="0">
                <a:ln>
                  <a:solidFill>
                    <a:schemeClr val="tx1"/>
                  </a:solidFill>
                </a:ln>
                <a:solidFill>
                  <a:srgbClr val="FFC000"/>
                </a:solidFill>
                <a:effectLst>
                  <a:glow rad="63500">
                    <a:srgbClr val="002060"/>
                  </a:glow>
                </a:effectLst>
              </a:rPr>
              <a:t>The people’s response to the exposition of God’s Word (v.9-12)</a:t>
            </a:r>
          </a:p>
          <a:p>
            <a:pPr marL="514350" indent="-514350">
              <a:buAutoNum type="arabicPeriod"/>
            </a:pPr>
            <a:r>
              <a:rPr lang="en-GB" sz="2800" b="1" dirty="0" smtClean="0">
                <a:ln>
                  <a:solidFill>
                    <a:schemeClr val="tx1"/>
                  </a:solidFill>
                </a:ln>
                <a:solidFill>
                  <a:srgbClr val="FFC000"/>
                </a:solidFill>
                <a:effectLst>
                  <a:glow rad="63500">
                    <a:srgbClr val="002060"/>
                  </a:glow>
                </a:effectLst>
              </a:rPr>
              <a:t>Spreading the Word (v.13-18)</a:t>
            </a:r>
          </a:p>
          <a:p>
            <a:r>
              <a:rPr lang="en-GB" sz="3200" b="1" dirty="0" smtClean="0">
                <a:ln>
                  <a:solidFill>
                    <a:schemeClr val="tx1"/>
                  </a:solidFill>
                </a:ln>
                <a:solidFill>
                  <a:srgbClr val="FFC000"/>
                </a:solidFill>
                <a:effectLst>
                  <a:glow rad="63500">
                    <a:srgbClr val="002060"/>
                  </a:glow>
                </a:effectLst>
              </a:rPr>
              <a:t>Conclusion – what lessons can we learn?</a:t>
            </a:r>
          </a:p>
          <a:p>
            <a:pPr marL="514350" indent="-514350">
              <a:buAutoNum type="alphaUcPeriod"/>
            </a:pPr>
            <a:r>
              <a:rPr lang="en-GB" sz="2800" b="1" dirty="0" smtClean="0">
                <a:ln>
                  <a:solidFill>
                    <a:schemeClr val="tx1"/>
                  </a:solidFill>
                </a:ln>
                <a:solidFill>
                  <a:srgbClr val="FFC000"/>
                </a:solidFill>
                <a:effectLst>
                  <a:glow rad="63500">
                    <a:srgbClr val="002060"/>
                  </a:glow>
                </a:effectLst>
              </a:rPr>
              <a:t>Repentance</a:t>
            </a:r>
          </a:p>
          <a:p>
            <a:pPr marL="514350" indent="-514350">
              <a:buAutoNum type="alphaUcPeriod"/>
            </a:pPr>
            <a:r>
              <a:rPr lang="en-GB" sz="2800" b="1" dirty="0" smtClean="0">
                <a:ln>
                  <a:solidFill>
                    <a:schemeClr val="tx1"/>
                  </a:solidFill>
                </a:ln>
                <a:solidFill>
                  <a:srgbClr val="FFC000"/>
                </a:solidFill>
                <a:effectLst>
                  <a:glow rad="63500">
                    <a:srgbClr val="002060"/>
                  </a:glow>
                </a:effectLst>
              </a:rPr>
              <a:t>Sadness to joy</a:t>
            </a:r>
          </a:p>
          <a:p>
            <a:pPr marL="514350" indent="-514350">
              <a:buAutoNum type="alphaUcPeriod"/>
            </a:pPr>
            <a:r>
              <a:rPr lang="en-GB" sz="2800" b="1" dirty="0" smtClean="0">
                <a:ln>
                  <a:solidFill>
                    <a:schemeClr val="tx1"/>
                  </a:solidFill>
                </a:ln>
                <a:solidFill>
                  <a:srgbClr val="FFC000"/>
                </a:solidFill>
                <a:effectLst>
                  <a:glow rad="63500">
                    <a:srgbClr val="002060"/>
                  </a:glow>
                </a:effectLst>
              </a:rPr>
              <a:t>Compassion to others</a:t>
            </a:r>
          </a:p>
          <a:p>
            <a:pPr marL="514350" indent="-514350">
              <a:buAutoNum type="alphaUcPeriod"/>
            </a:pPr>
            <a:r>
              <a:rPr lang="en-GB" sz="2800" b="1" dirty="0" smtClean="0">
                <a:ln>
                  <a:solidFill>
                    <a:schemeClr val="tx1"/>
                  </a:solidFill>
                </a:ln>
                <a:solidFill>
                  <a:srgbClr val="FFC000"/>
                </a:solidFill>
                <a:effectLst>
                  <a:glow rad="63500">
                    <a:srgbClr val="002060"/>
                  </a:glow>
                </a:effectLst>
              </a:rPr>
              <a:t>Obedience</a:t>
            </a:r>
          </a:p>
          <a:p>
            <a:pPr marL="514350" indent="-514350">
              <a:buAutoNum type="alphaUcPeriod"/>
            </a:pPr>
            <a:r>
              <a:rPr lang="en-GB" sz="3200" b="1" dirty="0" smtClean="0">
                <a:ln>
                  <a:solidFill>
                    <a:schemeClr val="tx1"/>
                  </a:solidFill>
                </a:ln>
                <a:solidFill>
                  <a:srgbClr val="FFC000"/>
                </a:solidFill>
                <a:effectLst>
                  <a:glow rad="63500">
                    <a:srgbClr val="002060"/>
                  </a:glow>
                </a:effectLst>
              </a:rPr>
              <a:t>Deeper worship</a:t>
            </a:r>
          </a:p>
        </p:txBody>
      </p:sp>
    </p:spTree>
    <p:extLst>
      <p:ext uri="{BB962C8B-B14F-4D97-AF65-F5344CB8AC3E}">
        <p14:creationId xmlns:p14="http://schemas.microsoft.com/office/powerpoint/2010/main" val="331020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48792" y="254524"/>
            <a:ext cx="11491274"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48792" y="716189"/>
            <a:ext cx="11491273" cy="584775"/>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r>
              <a:rPr lang="en-GB" sz="3200" b="1" dirty="0">
                <a:ln>
                  <a:solidFill>
                    <a:schemeClr val="tx1"/>
                  </a:solidFill>
                </a:ln>
                <a:solidFill>
                  <a:srgbClr val="FFC000"/>
                </a:solidFill>
                <a:effectLst>
                  <a:glow rad="63500">
                    <a:srgbClr val="002060"/>
                  </a:glow>
                </a:effectLst>
              </a:rPr>
              <a:t>	</a:t>
            </a:r>
            <a:endParaRPr lang="en-GB" sz="3200" b="1" dirty="0" smtClean="0">
              <a:ln>
                <a:solidFill>
                  <a:schemeClr val="tx1"/>
                </a:solidFill>
              </a:ln>
              <a:solidFill>
                <a:srgbClr val="FF0000"/>
              </a:solidFill>
              <a:effectLst>
                <a:glow rad="63500">
                  <a:srgbClr val="002060"/>
                </a:glow>
              </a:effectLst>
            </a:endParaRPr>
          </a:p>
        </p:txBody>
      </p:sp>
      <p:sp>
        <p:nvSpPr>
          <p:cNvPr id="7" name="TextBox 6"/>
          <p:cNvSpPr txBox="1"/>
          <p:nvPr/>
        </p:nvSpPr>
        <p:spPr>
          <a:xfrm>
            <a:off x="348793" y="1300964"/>
            <a:ext cx="1673972" cy="792000"/>
          </a:xfrm>
          <a:prstGeom prst="rect">
            <a:avLst/>
          </a:prstGeom>
          <a:blipFill>
            <a:blip r:embed="rId3"/>
            <a:tile tx="0" ty="0" sx="100000" sy="100000" flip="none" algn="tl"/>
          </a:blipFill>
        </p:spPr>
        <p:txBody>
          <a:bodyPr wrap="square" rtlCol="0">
            <a:spAutoFit/>
          </a:bodyPr>
          <a:lstStyle/>
          <a:p>
            <a:endParaRPr lang="en-GB" dirty="0"/>
          </a:p>
        </p:txBody>
      </p:sp>
      <p:sp>
        <p:nvSpPr>
          <p:cNvPr id="8" name="Down Arrow 7"/>
          <p:cNvSpPr/>
          <p:nvPr/>
        </p:nvSpPr>
        <p:spPr>
          <a:xfrm rot="10800000">
            <a:off x="923636" y="1369165"/>
            <a:ext cx="600364" cy="674255"/>
          </a:xfrm>
          <a:prstGeom prst="downArrow">
            <a:avLst/>
          </a:prstGeom>
          <a:solidFill>
            <a:srgbClr val="AE4D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E4D12"/>
              </a:solidFill>
            </a:endParaRPr>
          </a:p>
        </p:txBody>
      </p:sp>
      <p:sp>
        <p:nvSpPr>
          <p:cNvPr id="9" name="TextBox 8"/>
          <p:cNvSpPr txBox="1"/>
          <p:nvPr/>
        </p:nvSpPr>
        <p:spPr>
          <a:xfrm>
            <a:off x="2022765" y="1300960"/>
            <a:ext cx="9817300" cy="792000"/>
          </a:xfrm>
          <a:prstGeom prst="rect">
            <a:avLst/>
          </a:prstGeom>
          <a:blipFill>
            <a:blip r:embed="rId3"/>
            <a:tile tx="0" ty="0" sx="100000" sy="100000" flip="none" algn="tl"/>
          </a:blipFill>
        </p:spPr>
        <p:txBody>
          <a:bodyPr wrap="square" tIns="180000" bIns="108000" rtlCol="0">
            <a:spAutoFit/>
          </a:bodyPr>
          <a:lstStyle/>
          <a:p>
            <a:pPr marL="285750" indent="-285750">
              <a:buFont typeface="Wingdings" panose="05000000000000000000" pitchFamily="2" charset="2"/>
              <a:buChar char="§"/>
            </a:pPr>
            <a:r>
              <a:rPr lang="en-GB" sz="3200" b="1" dirty="0" smtClean="0">
                <a:ln>
                  <a:solidFill>
                    <a:schemeClr val="accent1">
                      <a:shade val="50000"/>
                    </a:schemeClr>
                  </a:solidFill>
                </a:ln>
                <a:solidFill>
                  <a:srgbClr val="AE4D12"/>
                </a:solidFill>
                <a:effectLst>
                  <a:outerShdw blurRad="38100" dist="38100" dir="2700000" algn="tl">
                    <a:srgbClr val="000000">
                      <a:alpha val="43137"/>
                    </a:srgbClr>
                  </a:outerShdw>
                </a:effectLst>
              </a:rPr>
              <a:t>Bottom–up approach – Neh.8 &amp; 9 + history</a:t>
            </a:r>
            <a:endParaRPr lang="en-GB" sz="3200" b="1" dirty="0">
              <a:ln>
                <a:solidFill>
                  <a:schemeClr val="accent1">
                    <a:shade val="50000"/>
                  </a:schemeClr>
                </a:solidFill>
              </a:ln>
              <a:solidFill>
                <a:srgbClr val="AE4D1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128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39364" y="263760"/>
            <a:ext cx="11528981"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39365" y="716189"/>
            <a:ext cx="11528980" cy="1077218"/>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p>
          <a:p>
            <a:pPr marL="896938" indent="-360363">
              <a:buClr>
                <a:srgbClr val="0070C0"/>
              </a:buClr>
              <a:buFont typeface="Arial" panose="020B0604020202020204" pitchFamily="34" charset="0"/>
              <a:buChar char="•"/>
            </a:pPr>
            <a:r>
              <a:rPr lang="en-GB" sz="3200" b="1" dirty="0">
                <a:ln>
                  <a:solidFill>
                    <a:schemeClr val="tx1"/>
                  </a:solidFill>
                </a:ln>
                <a:solidFill>
                  <a:srgbClr val="FFC000"/>
                </a:solidFill>
                <a:effectLst>
                  <a:glow rad="63500">
                    <a:srgbClr val="002060"/>
                  </a:glow>
                </a:effectLst>
              </a:rPr>
              <a:t>	</a:t>
            </a:r>
            <a:r>
              <a:rPr lang="en-GB" sz="3200" b="1" dirty="0" smtClean="0">
                <a:ln>
                  <a:solidFill>
                    <a:schemeClr val="tx1"/>
                  </a:solidFill>
                </a:ln>
                <a:solidFill>
                  <a:srgbClr val="0070C0"/>
                </a:solidFill>
                <a:effectLst>
                  <a:glow rad="63500">
                    <a:srgbClr val="002060"/>
                  </a:glow>
                </a:effectLst>
              </a:rPr>
              <a:t>Single minded </a:t>
            </a:r>
            <a:r>
              <a:rPr lang="en-GB" sz="3200" b="1" i="1" dirty="0" smtClean="0">
                <a:ln>
                  <a:solidFill>
                    <a:schemeClr val="tx1"/>
                  </a:solidFill>
                </a:ln>
                <a:solidFill>
                  <a:srgbClr val="FF0000"/>
                </a:solidFill>
                <a:effectLst>
                  <a:glow rad="63500">
                    <a:srgbClr val="FFFF00"/>
                  </a:glow>
                </a:effectLst>
              </a:rPr>
              <a:t>“they assembled as one man” </a:t>
            </a:r>
            <a:r>
              <a:rPr lang="en-GB" sz="3200" b="1" dirty="0" smtClean="0">
                <a:ln>
                  <a:solidFill>
                    <a:schemeClr val="tx1"/>
                  </a:solidFill>
                </a:ln>
                <a:solidFill>
                  <a:srgbClr val="FF0000"/>
                </a:solidFill>
                <a:effectLst>
                  <a:glow rad="63500">
                    <a:srgbClr val="FFFF00"/>
                  </a:glow>
                </a:effectLst>
              </a:rPr>
              <a:t>(v.1)</a:t>
            </a:r>
          </a:p>
        </p:txBody>
      </p:sp>
    </p:spTree>
    <p:extLst>
      <p:ext uri="{BB962C8B-B14F-4D97-AF65-F5344CB8AC3E}">
        <p14:creationId xmlns:p14="http://schemas.microsoft.com/office/powerpoint/2010/main" val="19105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67644" y="254524"/>
            <a:ext cx="11491275"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67645" y="712563"/>
            <a:ext cx="11491274" cy="1446550"/>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p>
          <a:p>
            <a:pPr marL="896938" indent="-360363">
              <a:buClr>
                <a:srgbClr val="0070C0"/>
              </a:buClr>
              <a:buFont typeface="Arial" panose="020B0604020202020204" pitchFamily="34" charset="0"/>
              <a:buChar char="•"/>
            </a:pPr>
            <a:r>
              <a:rPr lang="en-GB" sz="2400" b="1" dirty="0">
                <a:ln>
                  <a:solidFill>
                    <a:schemeClr val="tx1"/>
                  </a:solidFill>
                </a:ln>
                <a:solidFill>
                  <a:srgbClr val="FFC000"/>
                </a:solidFill>
                <a:effectLst>
                  <a:glow rad="63500">
                    <a:srgbClr val="002060"/>
                  </a:glow>
                </a:effectLst>
              </a:rPr>
              <a:t>	</a:t>
            </a:r>
            <a:r>
              <a:rPr lang="en-GB" sz="2400" b="1" dirty="0" smtClean="0">
                <a:ln>
                  <a:solidFill>
                    <a:schemeClr val="tx1"/>
                  </a:solidFill>
                </a:ln>
                <a:solidFill>
                  <a:srgbClr val="0070C0"/>
                </a:solidFill>
                <a:effectLst>
                  <a:glow rad="63500">
                    <a:srgbClr val="002060"/>
                  </a:glow>
                </a:effectLst>
              </a:rPr>
              <a:t>Single minded </a:t>
            </a:r>
            <a:r>
              <a:rPr lang="en-GB" sz="2400" b="1" i="1" dirty="0" smtClean="0">
                <a:ln>
                  <a:solidFill>
                    <a:schemeClr val="tx1"/>
                  </a:solidFill>
                </a:ln>
                <a:solidFill>
                  <a:srgbClr val="FF0000"/>
                </a:solidFill>
                <a:effectLst>
                  <a:glow rad="63500">
                    <a:srgbClr val="FFFF00"/>
                  </a:glow>
                </a:effectLst>
              </a:rPr>
              <a:t>“they assembled as one man” </a:t>
            </a:r>
            <a:r>
              <a:rPr lang="en-GB" sz="2400" b="1" dirty="0" smtClean="0">
                <a:ln>
                  <a:solidFill>
                    <a:schemeClr val="tx1"/>
                  </a:solidFill>
                </a:ln>
                <a:solidFill>
                  <a:srgbClr val="FF0000"/>
                </a:solidFill>
                <a:effectLst>
                  <a:glow rad="63500">
                    <a:srgbClr val="FFFF00"/>
                  </a:glow>
                </a:effectLst>
              </a:rPr>
              <a:t>(v.1)</a:t>
            </a:r>
          </a:p>
          <a:p>
            <a:pPr marL="896938" indent="-360363">
              <a:buClr>
                <a:srgbClr val="0070C0"/>
              </a:buClr>
              <a:buFont typeface="Arial" panose="020B0604020202020204" pitchFamily="34" charset="0"/>
              <a:buChar char="•"/>
            </a:pPr>
            <a:r>
              <a:rPr lang="en-GB" sz="3200" b="1" dirty="0" smtClean="0">
                <a:ln>
                  <a:solidFill>
                    <a:schemeClr val="tx1"/>
                  </a:solidFill>
                </a:ln>
                <a:solidFill>
                  <a:srgbClr val="0070C0"/>
                </a:solidFill>
                <a:effectLst>
                  <a:glow rad="63500">
                    <a:srgbClr val="002060"/>
                  </a:glow>
                </a:effectLst>
              </a:rPr>
              <a:t>All-eared </a:t>
            </a:r>
            <a:r>
              <a:rPr lang="en-GB" sz="3200" b="1" i="1" dirty="0" smtClean="0">
                <a:ln>
                  <a:solidFill>
                    <a:schemeClr val="tx1"/>
                  </a:solidFill>
                </a:ln>
                <a:solidFill>
                  <a:srgbClr val="FF0000"/>
                </a:solidFill>
                <a:effectLst>
                  <a:glow rad="63500">
                    <a:srgbClr val="FFFF00"/>
                  </a:glow>
                </a:effectLst>
              </a:rPr>
              <a:t>“all the people listened attentively </a:t>
            </a:r>
            <a:r>
              <a:rPr lang="en-GB" sz="3200" b="1" dirty="0" smtClean="0">
                <a:ln>
                  <a:solidFill>
                    <a:schemeClr val="tx1"/>
                  </a:solidFill>
                </a:ln>
                <a:solidFill>
                  <a:srgbClr val="FF0000"/>
                </a:solidFill>
                <a:effectLst>
                  <a:glow rad="63500">
                    <a:srgbClr val="FFFF00"/>
                  </a:glow>
                </a:effectLst>
              </a:rPr>
              <a:t>(v.3)</a:t>
            </a:r>
          </a:p>
        </p:txBody>
      </p:sp>
    </p:spTree>
    <p:extLst>
      <p:ext uri="{BB962C8B-B14F-4D97-AF65-F5344CB8AC3E}">
        <p14:creationId xmlns:p14="http://schemas.microsoft.com/office/powerpoint/2010/main" val="66773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48792" y="254524"/>
            <a:ext cx="11510128"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48792" y="712563"/>
            <a:ext cx="11510128" cy="3908762"/>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p>
          <a:p>
            <a:pPr marL="896938" indent="-360363">
              <a:buClr>
                <a:srgbClr val="0070C0"/>
              </a:buClr>
              <a:buFont typeface="Arial" panose="020B0604020202020204" pitchFamily="34" charset="0"/>
              <a:buChar char="•"/>
            </a:pPr>
            <a:r>
              <a:rPr lang="en-GB" sz="2400" b="1" dirty="0">
                <a:ln>
                  <a:solidFill>
                    <a:schemeClr val="tx1"/>
                  </a:solidFill>
                </a:ln>
                <a:solidFill>
                  <a:srgbClr val="FFC000"/>
                </a:solidFill>
                <a:effectLst>
                  <a:glow rad="63500">
                    <a:srgbClr val="002060"/>
                  </a:glow>
                </a:effectLst>
              </a:rPr>
              <a:t>	</a:t>
            </a:r>
            <a:r>
              <a:rPr lang="en-GB" sz="2400" b="1" dirty="0" smtClean="0">
                <a:ln>
                  <a:solidFill>
                    <a:schemeClr val="tx1"/>
                  </a:solidFill>
                </a:ln>
                <a:solidFill>
                  <a:srgbClr val="0070C0"/>
                </a:solidFill>
                <a:effectLst>
                  <a:glow rad="63500">
                    <a:srgbClr val="002060"/>
                  </a:glow>
                </a:effectLst>
              </a:rPr>
              <a:t>Single minded </a:t>
            </a:r>
            <a:r>
              <a:rPr lang="en-GB" sz="2400" b="1" i="1" dirty="0" smtClean="0">
                <a:ln>
                  <a:solidFill>
                    <a:schemeClr val="tx1"/>
                  </a:solidFill>
                </a:ln>
                <a:solidFill>
                  <a:srgbClr val="FF0000"/>
                </a:solidFill>
                <a:effectLst>
                  <a:glow rad="63500">
                    <a:srgbClr val="FFFF00"/>
                  </a:glow>
                </a:effectLst>
              </a:rPr>
              <a:t>“they assembled as one man” </a:t>
            </a:r>
            <a:r>
              <a:rPr lang="en-GB" sz="2400" b="1" dirty="0" smtClean="0">
                <a:ln>
                  <a:solidFill>
                    <a:schemeClr val="tx1"/>
                  </a:solidFill>
                </a:ln>
                <a:solidFill>
                  <a:srgbClr val="FF0000"/>
                </a:solidFill>
                <a:effectLst>
                  <a:glow rad="63500">
                    <a:srgbClr val="FFFF00"/>
                  </a:glow>
                </a:effectLst>
              </a:rPr>
              <a:t>(v.1)</a:t>
            </a:r>
          </a:p>
          <a:p>
            <a:pPr marL="896938" indent="-360363">
              <a:buClr>
                <a:srgbClr val="0070C0"/>
              </a:buClr>
              <a:buFont typeface="Arial" panose="020B0604020202020204" pitchFamily="34" charset="0"/>
              <a:buChar char="•"/>
            </a:pPr>
            <a:r>
              <a:rPr lang="en-GB" sz="3200" b="1" dirty="0" smtClean="0">
                <a:ln>
                  <a:solidFill>
                    <a:schemeClr val="tx1"/>
                  </a:solidFill>
                </a:ln>
                <a:solidFill>
                  <a:srgbClr val="0070C0"/>
                </a:solidFill>
                <a:effectLst>
                  <a:glow rad="63500">
                    <a:srgbClr val="002060"/>
                  </a:glow>
                </a:effectLst>
              </a:rPr>
              <a:t>All-eared </a:t>
            </a:r>
            <a:r>
              <a:rPr lang="en-GB" sz="3200" b="1" i="1" dirty="0" smtClean="0">
                <a:ln>
                  <a:solidFill>
                    <a:schemeClr val="tx1"/>
                  </a:solidFill>
                </a:ln>
                <a:solidFill>
                  <a:srgbClr val="FF0000"/>
                </a:solidFill>
                <a:effectLst>
                  <a:glow rad="63500">
                    <a:srgbClr val="FFFF00"/>
                  </a:glow>
                </a:effectLst>
              </a:rPr>
              <a:t>“all the people listened attentively </a:t>
            </a:r>
            <a:r>
              <a:rPr lang="en-GB" sz="3200" b="1" dirty="0" smtClean="0">
                <a:ln>
                  <a:solidFill>
                    <a:schemeClr val="tx1"/>
                  </a:solidFill>
                </a:ln>
                <a:solidFill>
                  <a:srgbClr val="FF0000"/>
                </a:solidFill>
                <a:effectLst>
                  <a:glow rad="63500">
                    <a:srgbClr val="FFFF00"/>
                  </a:glow>
                </a:effectLst>
              </a:rPr>
              <a:t>(v.3)</a:t>
            </a:r>
          </a:p>
          <a:p>
            <a:pPr marL="895350"/>
            <a:r>
              <a:rPr lang="en-GB" sz="3200" b="1" i="1" dirty="0">
                <a:ln>
                  <a:solidFill>
                    <a:schemeClr val="tx1"/>
                  </a:solidFill>
                </a:ln>
                <a:solidFill>
                  <a:srgbClr val="FF0000"/>
                </a:solidFill>
                <a:effectLst>
                  <a:glow rad="63500">
                    <a:srgbClr val="FFFF00"/>
                  </a:glow>
                </a:effectLst>
              </a:rPr>
              <a:t>“He who has ears to hear, let him hear” </a:t>
            </a:r>
            <a:r>
              <a:rPr lang="en-GB" sz="3200" b="1" dirty="0">
                <a:ln>
                  <a:solidFill>
                    <a:schemeClr val="tx1"/>
                  </a:solidFill>
                </a:ln>
                <a:solidFill>
                  <a:srgbClr val="FF0000"/>
                </a:solidFill>
                <a:effectLst>
                  <a:glow rad="63500">
                    <a:srgbClr val="FFFF00"/>
                  </a:glow>
                </a:effectLst>
              </a:rPr>
              <a:t>and </a:t>
            </a:r>
            <a:r>
              <a:rPr lang="en-GB" sz="3200" b="1" i="1" dirty="0">
                <a:ln>
                  <a:solidFill>
                    <a:schemeClr val="tx1"/>
                  </a:solidFill>
                </a:ln>
                <a:solidFill>
                  <a:srgbClr val="FF0000"/>
                </a:solidFill>
                <a:effectLst>
                  <a:glow rad="63500">
                    <a:srgbClr val="FFFF00"/>
                  </a:glow>
                </a:effectLst>
              </a:rPr>
              <a:t>“If anyone has ears to hear, let him hear” </a:t>
            </a:r>
            <a:r>
              <a:rPr lang="en-GB" sz="3200" b="1" dirty="0">
                <a:ln>
                  <a:solidFill>
                    <a:schemeClr val="tx1"/>
                  </a:solidFill>
                </a:ln>
                <a:solidFill>
                  <a:srgbClr val="FF0000"/>
                </a:solidFill>
                <a:effectLst>
                  <a:glow rad="63500">
                    <a:srgbClr val="FFFF00"/>
                  </a:glow>
                </a:effectLst>
              </a:rPr>
              <a:t>(Mark 4:9, 23</a:t>
            </a:r>
            <a:r>
              <a:rPr lang="en-GB" sz="3200" b="1" dirty="0" smtClean="0">
                <a:ln>
                  <a:solidFill>
                    <a:schemeClr val="tx1"/>
                  </a:solidFill>
                </a:ln>
                <a:solidFill>
                  <a:srgbClr val="FF0000"/>
                </a:solidFill>
                <a:effectLst>
                  <a:glow rad="63500">
                    <a:srgbClr val="FFFF00"/>
                  </a:glow>
                </a:effectLst>
              </a:rPr>
              <a:t>) …</a:t>
            </a:r>
            <a:r>
              <a:rPr lang="en-GB" sz="3200" b="1" i="1" dirty="0" smtClean="0">
                <a:ln>
                  <a:solidFill>
                    <a:schemeClr val="tx1"/>
                  </a:solidFill>
                </a:ln>
                <a:solidFill>
                  <a:srgbClr val="FF0000"/>
                </a:solidFill>
                <a:effectLst>
                  <a:glow rad="63500">
                    <a:srgbClr val="FFFF00"/>
                  </a:glow>
                </a:effectLst>
              </a:rPr>
              <a:t>“</a:t>
            </a:r>
            <a:r>
              <a:rPr lang="en-GB" sz="3200" b="1" i="1" dirty="0">
                <a:ln>
                  <a:solidFill>
                    <a:schemeClr val="tx1"/>
                  </a:solidFill>
                </a:ln>
                <a:solidFill>
                  <a:srgbClr val="FF0000"/>
                </a:solidFill>
                <a:effectLst>
                  <a:glow rad="63500">
                    <a:srgbClr val="FFFF00"/>
                  </a:glow>
                </a:effectLst>
              </a:rPr>
              <a:t>Consider carefully how you listen. Whoever has will be given more; whoever does not have, even what he thinks he has will be taken away from him” </a:t>
            </a:r>
            <a:r>
              <a:rPr lang="en-GB" sz="3200" b="1" dirty="0">
                <a:ln>
                  <a:solidFill>
                    <a:schemeClr val="tx1"/>
                  </a:solidFill>
                </a:ln>
                <a:solidFill>
                  <a:srgbClr val="FF0000"/>
                </a:solidFill>
                <a:effectLst>
                  <a:glow rad="63500">
                    <a:srgbClr val="FFFF00"/>
                  </a:glow>
                </a:effectLst>
              </a:rPr>
              <a:t>(Luke 8:18). </a:t>
            </a:r>
            <a:endParaRPr lang="en-GB" sz="3200" b="1" dirty="0">
              <a:ln>
                <a:solidFill>
                  <a:schemeClr val="tx1"/>
                </a:solidFill>
              </a:ln>
              <a:solidFill>
                <a:srgbClr val="FF0000"/>
              </a:solidFill>
              <a:effectLst>
                <a:glow rad="63500">
                  <a:srgbClr val="002060"/>
                </a:glow>
              </a:effectLst>
            </a:endParaRPr>
          </a:p>
        </p:txBody>
      </p:sp>
    </p:spTree>
    <p:extLst>
      <p:ext uri="{BB962C8B-B14F-4D97-AF65-F5344CB8AC3E}">
        <p14:creationId xmlns:p14="http://schemas.microsoft.com/office/powerpoint/2010/main" val="37978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58218" y="254524"/>
            <a:ext cx="11500701"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58219" y="712563"/>
            <a:ext cx="11500700" cy="4893647"/>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p>
          <a:p>
            <a:pPr marL="896938" indent="-360363">
              <a:buClr>
                <a:srgbClr val="0070C0"/>
              </a:buClr>
              <a:buFont typeface="Arial" panose="020B0604020202020204" pitchFamily="34" charset="0"/>
              <a:buChar char="•"/>
            </a:pPr>
            <a:r>
              <a:rPr lang="en-GB" sz="2400" b="1" dirty="0">
                <a:ln>
                  <a:solidFill>
                    <a:schemeClr val="tx1"/>
                  </a:solidFill>
                </a:ln>
                <a:solidFill>
                  <a:srgbClr val="FFC000"/>
                </a:solidFill>
                <a:effectLst>
                  <a:glow rad="63500">
                    <a:srgbClr val="002060"/>
                  </a:glow>
                </a:effectLst>
              </a:rPr>
              <a:t>	</a:t>
            </a:r>
            <a:r>
              <a:rPr lang="en-GB" sz="2400" b="1" dirty="0" smtClean="0">
                <a:ln>
                  <a:solidFill>
                    <a:schemeClr val="tx1"/>
                  </a:solidFill>
                </a:ln>
                <a:solidFill>
                  <a:srgbClr val="0070C0"/>
                </a:solidFill>
                <a:effectLst>
                  <a:glow rad="63500">
                    <a:srgbClr val="002060"/>
                  </a:glow>
                </a:effectLst>
              </a:rPr>
              <a:t>Single minded </a:t>
            </a:r>
            <a:r>
              <a:rPr lang="en-GB" sz="2400" b="1" i="1" dirty="0" smtClean="0">
                <a:ln>
                  <a:solidFill>
                    <a:schemeClr val="tx1"/>
                  </a:solidFill>
                </a:ln>
                <a:solidFill>
                  <a:srgbClr val="FF0000"/>
                </a:solidFill>
                <a:effectLst>
                  <a:glow rad="63500">
                    <a:srgbClr val="FFFF00"/>
                  </a:glow>
                </a:effectLst>
              </a:rPr>
              <a:t>“they assembled as one man” </a:t>
            </a:r>
            <a:r>
              <a:rPr lang="en-GB" sz="2400" b="1" dirty="0" smtClean="0">
                <a:ln>
                  <a:solidFill>
                    <a:schemeClr val="tx1"/>
                  </a:solidFill>
                </a:ln>
                <a:solidFill>
                  <a:srgbClr val="FF0000"/>
                </a:solidFill>
                <a:effectLst>
                  <a:glow rad="63500">
                    <a:srgbClr val="FFFF00"/>
                  </a:glow>
                </a:effectLst>
              </a:rPr>
              <a:t>(v.1)</a:t>
            </a:r>
          </a:p>
          <a:p>
            <a:pPr marL="896938" indent="-360363">
              <a:buClr>
                <a:srgbClr val="0070C0"/>
              </a:buClr>
              <a:buFont typeface="Arial" panose="020B0604020202020204" pitchFamily="34" charset="0"/>
              <a:buChar char="•"/>
            </a:pPr>
            <a:r>
              <a:rPr lang="en-GB" sz="3200" b="1" dirty="0" smtClean="0">
                <a:ln>
                  <a:solidFill>
                    <a:schemeClr val="tx1"/>
                  </a:solidFill>
                </a:ln>
                <a:solidFill>
                  <a:srgbClr val="0070C0"/>
                </a:solidFill>
                <a:effectLst>
                  <a:glow rad="63500">
                    <a:srgbClr val="002060"/>
                  </a:glow>
                </a:effectLst>
              </a:rPr>
              <a:t>All-eared </a:t>
            </a:r>
            <a:r>
              <a:rPr lang="en-GB" sz="3200" b="1" i="1" dirty="0" smtClean="0">
                <a:ln>
                  <a:solidFill>
                    <a:schemeClr val="tx1"/>
                  </a:solidFill>
                </a:ln>
                <a:solidFill>
                  <a:srgbClr val="FF0000"/>
                </a:solidFill>
                <a:effectLst>
                  <a:glow rad="63500">
                    <a:srgbClr val="FFFF00"/>
                  </a:glow>
                </a:effectLst>
              </a:rPr>
              <a:t>“all the people listened attentively </a:t>
            </a:r>
            <a:r>
              <a:rPr lang="en-GB" sz="3200" b="1" dirty="0" smtClean="0">
                <a:ln>
                  <a:solidFill>
                    <a:schemeClr val="tx1"/>
                  </a:solidFill>
                </a:ln>
                <a:solidFill>
                  <a:srgbClr val="FF0000"/>
                </a:solidFill>
                <a:effectLst>
                  <a:glow rad="63500">
                    <a:srgbClr val="FFFF00"/>
                  </a:glow>
                </a:effectLst>
              </a:rPr>
              <a:t>(v.3)</a:t>
            </a:r>
          </a:p>
          <a:p>
            <a:pPr marL="536575">
              <a:buClr>
                <a:srgbClr val="0070C0"/>
              </a:buClr>
            </a:pPr>
            <a:r>
              <a:rPr lang="en-GB" sz="3200" b="1" dirty="0">
                <a:ln>
                  <a:solidFill>
                    <a:schemeClr val="tx1"/>
                  </a:solidFill>
                </a:ln>
                <a:solidFill>
                  <a:srgbClr val="FF0000"/>
                </a:solidFill>
                <a:effectLst>
                  <a:glow rad="63500">
                    <a:srgbClr val="002060"/>
                  </a:glow>
                </a:effectLst>
              </a:rPr>
              <a:t>	</a:t>
            </a:r>
            <a:r>
              <a:rPr lang="en-GB" sz="3200" b="1" dirty="0" smtClean="0">
                <a:ln>
                  <a:solidFill>
                    <a:schemeClr val="tx1"/>
                  </a:solidFill>
                </a:ln>
                <a:solidFill>
                  <a:srgbClr val="00B050"/>
                </a:solidFill>
                <a:effectLst>
                  <a:glow rad="63500">
                    <a:srgbClr val="FFFF00"/>
                  </a:glow>
                </a:effectLst>
              </a:rPr>
              <a:t>NHS key to healthy diet:</a:t>
            </a:r>
          </a:p>
          <a:p>
            <a:pPr marL="1433513" indent="-538163">
              <a:buClr>
                <a:srgbClr val="0070C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38100">
                    <a:srgbClr val="FFFF00"/>
                  </a:glow>
                </a:effectLst>
              </a:rPr>
              <a:t>Correct amount of a range of foods</a:t>
            </a:r>
          </a:p>
          <a:p>
            <a:pPr marL="1433513" indent="-538163">
              <a:buClr>
                <a:srgbClr val="0070C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38100">
                    <a:srgbClr val="FFFF00"/>
                  </a:glow>
                </a:effectLst>
              </a:rPr>
              <a:t>Plenty of fruit and vegetables</a:t>
            </a:r>
          </a:p>
          <a:p>
            <a:pPr marL="1433513" indent="-538163">
              <a:buClr>
                <a:srgbClr val="0070C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38100">
                    <a:srgbClr val="FFFF00"/>
                  </a:glow>
                </a:effectLst>
              </a:rPr>
              <a:t>Plenty of bread, rice, potatoes, pasta etc. (wholegrain whenever possible)</a:t>
            </a:r>
          </a:p>
          <a:p>
            <a:pPr marL="1433513" indent="-538163">
              <a:buClr>
                <a:srgbClr val="0070C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38100">
                    <a:srgbClr val="FFFF00"/>
                  </a:glow>
                </a:effectLst>
              </a:rPr>
              <a:t>Low-fat milk and dairy foods</a:t>
            </a:r>
          </a:p>
          <a:p>
            <a:pPr marL="1433513" indent="-538163">
              <a:buClr>
                <a:srgbClr val="0070C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38100">
                    <a:srgbClr val="FFFF00"/>
                  </a:glow>
                </a:effectLst>
              </a:rPr>
              <a:t>Meat, fish, eggs and other non-dairy sources of protein</a:t>
            </a:r>
          </a:p>
        </p:txBody>
      </p:sp>
    </p:spTree>
    <p:extLst>
      <p:ext uri="{BB962C8B-B14F-4D97-AF65-F5344CB8AC3E}">
        <p14:creationId xmlns:p14="http://schemas.microsoft.com/office/powerpoint/2010/main" val="115936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39364" y="254524"/>
            <a:ext cx="11519555" cy="461665"/>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C00000"/>
                </a:solidFill>
                <a:effectLst>
                  <a:glow rad="63500">
                    <a:schemeClr val="accent1">
                      <a:lumMod val="50000"/>
                    </a:schemeClr>
                  </a:glow>
                </a:effectLst>
                <a:latin typeface="Baskerville Old Face" panose="02020602080505020303" pitchFamily="18" charset="0"/>
              </a:rPr>
              <a:t>Nehemiah 8:1-18</a:t>
            </a:r>
            <a:endParaRPr lang="en-GB" sz="2400" b="1" dirty="0">
              <a:ln>
                <a:solidFill>
                  <a:schemeClr val="tx1"/>
                </a:solidFill>
              </a:ln>
              <a:solidFill>
                <a:srgbClr val="C00000"/>
              </a:solidFill>
              <a:effectLst>
                <a:glow rad="63500">
                  <a:schemeClr val="accent1">
                    <a:lumMod val="50000"/>
                  </a:schemeClr>
                </a:glow>
              </a:effectLst>
              <a:latin typeface="Baskerville Old Face" panose="02020602080505020303" pitchFamily="18" charset="0"/>
            </a:endParaRPr>
          </a:p>
        </p:txBody>
      </p:sp>
      <p:sp>
        <p:nvSpPr>
          <p:cNvPr id="6" name="TextBox 5"/>
          <p:cNvSpPr txBox="1"/>
          <p:nvPr/>
        </p:nvSpPr>
        <p:spPr>
          <a:xfrm>
            <a:off x="339365" y="716189"/>
            <a:ext cx="11519554" cy="4401205"/>
          </a:xfrm>
          <a:prstGeom prst="rect">
            <a:avLst/>
          </a:prstGeom>
          <a:blipFill>
            <a:blip r:embed="rId3"/>
            <a:tile tx="0" ty="0" sx="100000" sy="100000" flip="none" algn="tl"/>
          </a:blipFill>
        </p:spPr>
        <p:txBody>
          <a:bodyPr wrap="square" rtlCol="0">
            <a:spAutoFit/>
          </a:bodyPr>
          <a:lstStyle/>
          <a:p>
            <a:pPr marL="514350" indent="-514350">
              <a:buAutoNum type="arabicPeriod"/>
            </a:pPr>
            <a:r>
              <a:rPr lang="en-GB" sz="3200" b="1" dirty="0" smtClean="0">
                <a:ln>
                  <a:solidFill>
                    <a:schemeClr val="tx1"/>
                  </a:solidFill>
                </a:ln>
                <a:solidFill>
                  <a:srgbClr val="FFC000"/>
                </a:solidFill>
                <a:effectLst>
                  <a:glow rad="63500">
                    <a:srgbClr val="002060"/>
                  </a:glow>
                </a:effectLst>
              </a:rPr>
              <a:t>True revival underlines the importance of God’s Word (v.1-6)</a:t>
            </a:r>
          </a:p>
          <a:p>
            <a:pPr marL="896938" indent="-360363">
              <a:buClr>
                <a:srgbClr val="0070C0"/>
              </a:buClr>
              <a:buFont typeface="Arial" panose="020B0604020202020204" pitchFamily="34" charset="0"/>
              <a:buChar char="•"/>
            </a:pPr>
            <a:r>
              <a:rPr lang="en-GB" sz="2400" b="1" dirty="0">
                <a:ln>
                  <a:solidFill>
                    <a:schemeClr val="tx1"/>
                  </a:solidFill>
                </a:ln>
                <a:solidFill>
                  <a:srgbClr val="FFC000"/>
                </a:solidFill>
                <a:effectLst>
                  <a:glow rad="63500">
                    <a:srgbClr val="002060"/>
                  </a:glow>
                </a:effectLst>
              </a:rPr>
              <a:t>	</a:t>
            </a:r>
            <a:r>
              <a:rPr lang="en-GB" sz="2400" b="1" dirty="0" smtClean="0">
                <a:ln>
                  <a:solidFill>
                    <a:schemeClr val="tx1"/>
                  </a:solidFill>
                </a:ln>
                <a:solidFill>
                  <a:srgbClr val="0070C0"/>
                </a:solidFill>
                <a:effectLst>
                  <a:glow rad="63500">
                    <a:srgbClr val="002060"/>
                  </a:glow>
                </a:effectLst>
              </a:rPr>
              <a:t>Single minded </a:t>
            </a:r>
            <a:r>
              <a:rPr lang="en-GB" sz="2400" b="1" i="1" dirty="0" smtClean="0">
                <a:ln>
                  <a:solidFill>
                    <a:schemeClr val="tx1"/>
                  </a:solidFill>
                </a:ln>
                <a:solidFill>
                  <a:srgbClr val="FF0000"/>
                </a:solidFill>
                <a:effectLst>
                  <a:glow rad="63500">
                    <a:srgbClr val="FFFF00"/>
                  </a:glow>
                </a:effectLst>
              </a:rPr>
              <a:t>“they assembled as one man” </a:t>
            </a:r>
            <a:r>
              <a:rPr lang="en-GB" sz="2400" b="1" dirty="0" smtClean="0">
                <a:ln>
                  <a:solidFill>
                    <a:schemeClr val="tx1"/>
                  </a:solidFill>
                </a:ln>
                <a:solidFill>
                  <a:srgbClr val="FF0000"/>
                </a:solidFill>
                <a:effectLst>
                  <a:glow rad="63500">
                    <a:srgbClr val="FFFF00"/>
                  </a:glow>
                </a:effectLst>
              </a:rPr>
              <a:t>(v.1)</a:t>
            </a:r>
          </a:p>
          <a:p>
            <a:pPr marL="896938" indent="-360363">
              <a:buClr>
                <a:srgbClr val="0070C0"/>
              </a:buClr>
              <a:buFont typeface="Arial" panose="020B0604020202020204" pitchFamily="34" charset="0"/>
              <a:buChar char="•"/>
            </a:pPr>
            <a:r>
              <a:rPr lang="en-GB" sz="3200" b="1" dirty="0" smtClean="0">
                <a:ln>
                  <a:solidFill>
                    <a:schemeClr val="tx1"/>
                  </a:solidFill>
                </a:ln>
                <a:solidFill>
                  <a:srgbClr val="0070C0"/>
                </a:solidFill>
                <a:effectLst>
                  <a:glow rad="63500">
                    <a:srgbClr val="002060"/>
                  </a:glow>
                </a:effectLst>
              </a:rPr>
              <a:t>All-eared </a:t>
            </a:r>
            <a:r>
              <a:rPr lang="en-GB" sz="3200" b="1" i="1" dirty="0" smtClean="0">
                <a:ln>
                  <a:solidFill>
                    <a:schemeClr val="tx1"/>
                  </a:solidFill>
                </a:ln>
                <a:solidFill>
                  <a:srgbClr val="FF0000"/>
                </a:solidFill>
                <a:effectLst>
                  <a:glow rad="63500">
                    <a:srgbClr val="FFFF00"/>
                  </a:glow>
                </a:effectLst>
              </a:rPr>
              <a:t>“all the people listened attentively </a:t>
            </a:r>
            <a:r>
              <a:rPr lang="en-GB" sz="3200" b="1" dirty="0" smtClean="0">
                <a:ln>
                  <a:solidFill>
                    <a:schemeClr val="tx1"/>
                  </a:solidFill>
                </a:ln>
                <a:solidFill>
                  <a:srgbClr val="FF0000"/>
                </a:solidFill>
                <a:effectLst>
                  <a:glow rad="63500">
                    <a:srgbClr val="FFFF00"/>
                  </a:glow>
                </a:effectLst>
              </a:rPr>
              <a:t>(v.3)</a:t>
            </a:r>
          </a:p>
          <a:p>
            <a:pPr marL="536575">
              <a:buClr>
                <a:srgbClr val="0070C0"/>
              </a:buClr>
            </a:pPr>
            <a:r>
              <a:rPr lang="en-GB" sz="3200" b="1" dirty="0">
                <a:ln>
                  <a:solidFill>
                    <a:schemeClr val="tx1"/>
                  </a:solidFill>
                </a:ln>
                <a:solidFill>
                  <a:srgbClr val="FF0000"/>
                </a:solidFill>
                <a:effectLst>
                  <a:glow rad="63500">
                    <a:srgbClr val="002060"/>
                  </a:glow>
                </a:effectLst>
              </a:rPr>
              <a:t>	</a:t>
            </a:r>
            <a:r>
              <a:rPr lang="en-GB" sz="3200" b="1" dirty="0" smtClean="0">
                <a:ln>
                  <a:solidFill>
                    <a:schemeClr val="tx1"/>
                  </a:solidFill>
                </a:ln>
                <a:solidFill>
                  <a:srgbClr val="00B050"/>
                </a:solidFill>
                <a:effectLst>
                  <a:glow rad="63500">
                    <a:srgbClr val="FFFF00"/>
                  </a:glow>
                </a:effectLst>
              </a:rPr>
              <a:t>Key to healthy spiritual diet – In 1 Tim 4:7 Paul says, </a:t>
            </a:r>
            <a:r>
              <a:rPr lang="en-GB" sz="3200" b="1" i="1" dirty="0" smtClean="0">
                <a:ln>
                  <a:solidFill>
                    <a:schemeClr val="tx1"/>
                  </a:solidFill>
                </a:ln>
                <a:solidFill>
                  <a:srgbClr val="FF0000"/>
                </a:solidFill>
                <a:effectLst>
                  <a:glow rad="63500">
                    <a:srgbClr val="FFFF00"/>
                  </a:glow>
                </a:effectLst>
              </a:rPr>
              <a:t>“train 	yourself to be godly” </a:t>
            </a:r>
            <a:endParaRPr lang="en-GB" sz="3200" b="1" dirty="0" smtClean="0">
              <a:ln>
                <a:solidFill>
                  <a:schemeClr val="tx1"/>
                </a:solidFill>
              </a:ln>
              <a:solidFill>
                <a:srgbClr val="00B050"/>
              </a:solidFill>
              <a:effectLst>
                <a:glow rad="63500">
                  <a:srgbClr val="FFFF00"/>
                </a:glow>
              </a:effectLst>
            </a:endParaRPr>
          </a:p>
          <a:p>
            <a:pPr marL="1433513" indent="-442913">
              <a:buClr>
                <a:srgbClr val="00B05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63500">
                    <a:srgbClr val="FFFF00"/>
                  </a:glow>
                </a:effectLst>
              </a:rPr>
              <a:t>Times of worship – focusing on God</a:t>
            </a:r>
          </a:p>
          <a:p>
            <a:pPr marL="1433513" indent="-442913">
              <a:buClr>
                <a:srgbClr val="00B05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63500">
                    <a:srgbClr val="FFFF00"/>
                  </a:glow>
                </a:effectLst>
              </a:rPr>
              <a:t>Times of reading God’s Word – see Proverbs 7:1-3</a:t>
            </a:r>
          </a:p>
          <a:p>
            <a:pPr marL="1433513" indent="-442913">
              <a:buClr>
                <a:srgbClr val="00B050"/>
              </a:buClr>
              <a:buSzPct val="80000"/>
              <a:buFont typeface="Wingdings" panose="05000000000000000000" pitchFamily="2" charset="2"/>
              <a:buChar char="Ø"/>
            </a:pPr>
            <a:r>
              <a:rPr lang="en-GB" sz="3200" b="1" dirty="0">
                <a:ln>
                  <a:solidFill>
                    <a:schemeClr val="tx1"/>
                  </a:solidFill>
                </a:ln>
                <a:solidFill>
                  <a:schemeClr val="accent6">
                    <a:lumMod val="75000"/>
                  </a:schemeClr>
                </a:solidFill>
                <a:effectLst>
                  <a:glow rad="63500">
                    <a:srgbClr val="FFFF00"/>
                  </a:glow>
                </a:effectLst>
              </a:rPr>
              <a:t>Times of fellowship – being with other Christians</a:t>
            </a:r>
          </a:p>
          <a:p>
            <a:pPr marL="1433513" indent="-442913">
              <a:buClr>
                <a:srgbClr val="00B050"/>
              </a:buClr>
              <a:buSzPct val="80000"/>
              <a:buFont typeface="Wingdings" panose="05000000000000000000" pitchFamily="2" charset="2"/>
              <a:buChar char="Ø"/>
            </a:pPr>
            <a:r>
              <a:rPr lang="en-GB" sz="3200" b="1" dirty="0" smtClean="0">
                <a:ln>
                  <a:solidFill>
                    <a:schemeClr val="tx1"/>
                  </a:solidFill>
                </a:ln>
                <a:solidFill>
                  <a:schemeClr val="accent6">
                    <a:lumMod val="75000"/>
                  </a:schemeClr>
                </a:solidFill>
                <a:effectLst>
                  <a:glow rad="63500">
                    <a:srgbClr val="FFFF00"/>
                  </a:glow>
                </a:effectLst>
              </a:rPr>
              <a:t>Times of witness – serving the Lord</a:t>
            </a:r>
            <a:r>
              <a:rPr lang="en-GB" sz="3200" b="1" dirty="0">
                <a:ln>
                  <a:solidFill>
                    <a:schemeClr val="tx1"/>
                  </a:solidFill>
                </a:ln>
                <a:solidFill>
                  <a:srgbClr val="00B050"/>
                </a:solidFill>
                <a:effectLst>
                  <a:glow rad="63500">
                    <a:srgbClr val="FFFF00"/>
                  </a:glow>
                </a:effectLst>
              </a:rPr>
              <a:t>	</a:t>
            </a:r>
            <a:r>
              <a:rPr lang="en-GB" sz="3200" b="1" dirty="0" smtClean="0">
                <a:ln>
                  <a:solidFill>
                    <a:schemeClr val="tx1"/>
                  </a:solidFill>
                </a:ln>
                <a:solidFill>
                  <a:srgbClr val="00B050"/>
                </a:solidFill>
                <a:effectLst>
                  <a:glow rad="63500">
                    <a:srgbClr val="FFFF00"/>
                  </a:glow>
                </a:effectLst>
              </a:rPr>
              <a:t>	</a:t>
            </a:r>
          </a:p>
        </p:txBody>
      </p:sp>
    </p:spTree>
    <p:extLst>
      <p:ext uri="{BB962C8B-B14F-4D97-AF65-F5344CB8AC3E}">
        <p14:creationId xmlns:p14="http://schemas.microsoft.com/office/powerpoint/2010/main" val="101154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3714</TotalTime>
  <Words>1336</Words>
  <Application>Microsoft Office PowerPoint</Application>
  <PresentationFormat>Widescreen</PresentationFormat>
  <Paragraphs>201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Baskerville Old Face</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People, the Book and the Platform</dc:title>
  <dc:creator>Colin Howells</dc:creator>
  <cp:lastModifiedBy>IT Team</cp:lastModifiedBy>
  <cp:revision>115</cp:revision>
  <dcterms:created xsi:type="dcterms:W3CDTF">2014-11-09T19:14:12Z</dcterms:created>
  <dcterms:modified xsi:type="dcterms:W3CDTF">2015-06-03T07:15:52Z</dcterms:modified>
</cp:coreProperties>
</file>